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68" r:id="rId3"/>
    <p:sldId id="290" r:id="rId4"/>
    <p:sldId id="292" r:id="rId5"/>
    <p:sldId id="293" r:id="rId6"/>
    <p:sldId id="258" r:id="rId7"/>
    <p:sldId id="261" r:id="rId8"/>
    <p:sldId id="264" r:id="rId9"/>
    <p:sldId id="286" r:id="rId10"/>
    <p:sldId id="287" r:id="rId11"/>
    <p:sldId id="288" r:id="rId12"/>
    <p:sldId id="289" r:id="rId13"/>
    <p:sldId id="277" r:id="rId14"/>
    <p:sldId id="275" r:id="rId15"/>
    <p:sldId id="278" r:id="rId16"/>
    <p:sldId id="273" r:id="rId17"/>
    <p:sldId id="28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27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48A37C-79FA-4872-A3E4-532F3C55E1AE}" type="datetimeFigureOut">
              <a:rPr lang="en-US" smtClean="0"/>
              <a:t>3/18/2023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A33B23-79BA-486E-9100-2AFE24CFCCD9}" type="slidenum">
              <a:rPr lang="en-US" smtClean="0"/>
              <a:t>‹#›</a:t>
            </a:fld>
            <a:endParaRPr lang="en-US" dirty="0"/>
          </a:p>
        </p:txBody>
      </p:sp>
    </p:spTree>
    <p:extLst>
      <p:ext uri="{BB962C8B-B14F-4D97-AF65-F5344CB8AC3E}">
        <p14:creationId xmlns:p14="http://schemas.microsoft.com/office/powerpoint/2010/main" val="4130005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1123950" y="690563"/>
            <a:ext cx="4603750" cy="3452812"/>
          </a:xfrm>
          <a:ln/>
        </p:spPr>
      </p:sp>
      <p:sp>
        <p:nvSpPr>
          <p:cNvPr id="860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0DE01E5F-6709-4158-BAB5-8F126598EAAF}" type="slidenum">
              <a:rPr lang="en-US" smtClean="0">
                <a:solidFill>
                  <a:prstClr val="black"/>
                </a:solidFill>
              </a:rPr>
              <a:pPr>
                <a:defRPr/>
              </a:pPr>
              <a:t>1</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10E0B8-D924-473B-8CF4-6C16F2CF46B1}" type="datetimeFigureOut">
              <a:rPr lang="en-US" smtClean="0"/>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9FA284-1390-4134-B2F7-C5D1DDDF2C75}" type="slidenum">
              <a:rPr lang="en-US" smtClean="0"/>
              <a:t>‹#›</a:t>
            </a:fld>
            <a:endParaRPr lang="en-US" dirty="0"/>
          </a:p>
        </p:txBody>
      </p:sp>
    </p:spTree>
    <p:extLst>
      <p:ext uri="{BB962C8B-B14F-4D97-AF65-F5344CB8AC3E}">
        <p14:creationId xmlns:p14="http://schemas.microsoft.com/office/powerpoint/2010/main" val="310747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0E0B8-D924-473B-8CF4-6C16F2CF46B1}" type="datetimeFigureOut">
              <a:rPr lang="en-US" smtClean="0"/>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9FA284-1390-4134-B2F7-C5D1DDDF2C75}" type="slidenum">
              <a:rPr lang="en-US" smtClean="0"/>
              <a:t>‹#›</a:t>
            </a:fld>
            <a:endParaRPr lang="en-US" dirty="0"/>
          </a:p>
        </p:txBody>
      </p:sp>
    </p:spTree>
    <p:extLst>
      <p:ext uri="{BB962C8B-B14F-4D97-AF65-F5344CB8AC3E}">
        <p14:creationId xmlns:p14="http://schemas.microsoft.com/office/powerpoint/2010/main" val="1179958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0E0B8-D924-473B-8CF4-6C16F2CF46B1}" type="datetimeFigureOut">
              <a:rPr lang="en-US" smtClean="0"/>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9FA284-1390-4134-B2F7-C5D1DDDF2C75}" type="slidenum">
              <a:rPr lang="en-US" smtClean="0"/>
              <a:t>‹#›</a:t>
            </a:fld>
            <a:endParaRPr lang="en-US" dirty="0"/>
          </a:p>
        </p:txBody>
      </p:sp>
    </p:spTree>
    <p:extLst>
      <p:ext uri="{BB962C8B-B14F-4D97-AF65-F5344CB8AC3E}">
        <p14:creationId xmlns:p14="http://schemas.microsoft.com/office/powerpoint/2010/main" val="2074604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0E0B8-D924-473B-8CF4-6C16F2CF46B1}" type="datetimeFigureOut">
              <a:rPr lang="en-US" smtClean="0"/>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9FA284-1390-4134-B2F7-C5D1DDDF2C75}" type="slidenum">
              <a:rPr lang="en-US" smtClean="0"/>
              <a:t>‹#›</a:t>
            </a:fld>
            <a:endParaRPr lang="en-US" dirty="0"/>
          </a:p>
        </p:txBody>
      </p:sp>
    </p:spTree>
    <p:extLst>
      <p:ext uri="{BB962C8B-B14F-4D97-AF65-F5344CB8AC3E}">
        <p14:creationId xmlns:p14="http://schemas.microsoft.com/office/powerpoint/2010/main" val="84275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10E0B8-D924-473B-8CF4-6C16F2CF46B1}" type="datetimeFigureOut">
              <a:rPr lang="en-US" smtClean="0"/>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9FA284-1390-4134-B2F7-C5D1DDDF2C75}" type="slidenum">
              <a:rPr lang="en-US" smtClean="0"/>
              <a:t>‹#›</a:t>
            </a:fld>
            <a:endParaRPr lang="en-US" dirty="0"/>
          </a:p>
        </p:txBody>
      </p:sp>
    </p:spTree>
    <p:extLst>
      <p:ext uri="{BB962C8B-B14F-4D97-AF65-F5344CB8AC3E}">
        <p14:creationId xmlns:p14="http://schemas.microsoft.com/office/powerpoint/2010/main" val="2490409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10E0B8-D924-473B-8CF4-6C16F2CF46B1}" type="datetimeFigureOut">
              <a:rPr lang="en-US" smtClean="0"/>
              <a:t>3/18/2023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9FA284-1390-4134-B2F7-C5D1DDDF2C75}" type="slidenum">
              <a:rPr lang="en-US" smtClean="0"/>
              <a:t>‹#›</a:t>
            </a:fld>
            <a:endParaRPr lang="en-US" dirty="0"/>
          </a:p>
        </p:txBody>
      </p:sp>
    </p:spTree>
    <p:extLst>
      <p:ext uri="{BB962C8B-B14F-4D97-AF65-F5344CB8AC3E}">
        <p14:creationId xmlns:p14="http://schemas.microsoft.com/office/powerpoint/2010/main" val="4058601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10E0B8-D924-473B-8CF4-6C16F2CF46B1}" type="datetimeFigureOut">
              <a:rPr lang="en-US" smtClean="0"/>
              <a:t>3/18/2023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9FA284-1390-4134-B2F7-C5D1DDDF2C75}" type="slidenum">
              <a:rPr lang="en-US" smtClean="0"/>
              <a:t>‹#›</a:t>
            </a:fld>
            <a:endParaRPr lang="en-US" dirty="0"/>
          </a:p>
        </p:txBody>
      </p:sp>
    </p:spTree>
    <p:extLst>
      <p:ext uri="{BB962C8B-B14F-4D97-AF65-F5344CB8AC3E}">
        <p14:creationId xmlns:p14="http://schemas.microsoft.com/office/powerpoint/2010/main" val="3177133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10E0B8-D924-473B-8CF4-6C16F2CF46B1}" type="datetimeFigureOut">
              <a:rPr lang="en-US" smtClean="0"/>
              <a:t>3/18/2023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9FA284-1390-4134-B2F7-C5D1DDDF2C75}" type="slidenum">
              <a:rPr lang="en-US" smtClean="0"/>
              <a:t>‹#›</a:t>
            </a:fld>
            <a:endParaRPr lang="en-US" dirty="0"/>
          </a:p>
        </p:txBody>
      </p:sp>
    </p:spTree>
    <p:extLst>
      <p:ext uri="{BB962C8B-B14F-4D97-AF65-F5344CB8AC3E}">
        <p14:creationId xmlns:p14="http://schemas.microsoft.com/office/powerpoint/2010/main" val="2351759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0E0B8-D924-473B-8CF4-6C16F2CF46B1}" type="datetimeFigureOut">
              <a:rPr lang="en-US" smtClean="0"/>
              <a:t>3/18/2023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9FA284-1390-4134-B2F7-C5D1DDDF2C75}" type="slidenum">
              <a:rPr lang="en-US" smtClean="0"/>
              <a:t>‹#›</a:t>
            </a:fld>
            <a:endParaRPr lang="en-US" dirty="0"/>
          </a:p>
        </p:txBody>
      </p:sp>
    </p:spTree>
    <p:extLst>
      <p:ext uri="{BB962C8B-B14F-4D97-AF65-F5344CB8AC3E}">
        <p14:creationId xmlns:p14="http://schemas.microsoft.com/office/powerpoint/2010/main" val="3585094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10E0B8-D924-473B-8CF4-6C16F2CF46B1}" type="datetimeFigureOut">
              <a:rPr lang="en-US" smtClean="0"/>
              <a:t>3/18/2023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9FA284-1390-4134-B2F7-C5D1DDDF2C75}" type="slidenum">
              <a:rPr lang="en-US" smtClean="0"/>
              <a:t>‹#›</a:t>
            </a:fld>
            <a:endParaRPr lang="en-US" dirty="0"/>
          </a:p>
        </p:txBody>
      </p:sp>
    </p:spTree>
    <p:extLst>
      <p:ext uri="{BB962C8B-B14F-4D97-AF65-F5344CB8AC3E}">
        <p14:creationId xmlns:p14="http://schemas.microsoft.com/office/powerpoint/2010/main" val="2003792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10E0B8-D924-473B-8CF4-6C16F2CF46B1}" type="datetimeFigureOut">
              <a:rPr lang="en-US" smtClean="0"/>
              <a:t>3/18/2023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9FA284-1390-4134-B2F7-C5D1DDDF2C75}" type="slidenum">
              <a:rPr lang="en-US" smtClean="0"/>
              <a:t>‹#›</a:t>
            </a:fld>
            <a:endParaRPr lang="en-US" dirty="0"/>
          </a:p>
        </p:txBody>
      </p:sp>
    </p:spTree>
    <p:extLst>
      <p:ext uri="{BB962C8B-B14F-4D97-AF65-F5344CB8AC3E}">
        <p14:creationId xmlns:p14="http://schemas.microsoft.com/office/powerpoint/2010/main" val="3395766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10E0B8-D924-473B-8CF4-6C16F2CF46B1}" type="datetimeFigureOut">
              <a:rPr lang="en-US" smtClean="0"/>
              <a:t>3/18/2023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FA284-1390-4134-B2F7-C5D1DDDF2C75}" type="slidenum">
              <a:rPr lang="en-US" smtClean="0"/>
              <a:t>‹#›</a:t>
            </a:fld>
            <a:endParaRPr lang="en-US" dirty="0"/>
          </a:p>
        </p:txBody>
      </p:sp>
    </p:spTree>
    <p:extLst>
      <p:ext uri="{BB962C8B-B14F-4D97-AF65-F5344CB8AC3E}">
        <p14:creationId xmlns:p14="http://schemas.microsoft.com/office/powerpoint/2010/main" val="576249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hyperlink" Target="http://www.co2storagesolutions.com/" TargetMode="External"/><Relationship Id="rId2" Type="http://schemas.openxmlformats.org/officeDocument/2006/relationships/hyperlink" Target="mailto:merchantconsulting@comcast.net" TargetMode="Externa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hyperlink" Target="http://www.co2seminarsonwheel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295400" y="5829300"/>
            <a:ext cx="6400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40000"/>
              </a:spcAft>
              <a:buChar char="•"/>
              <a:defRPr sz="2400">
                <a:solidFill>
                  <a:schemeClr val="tx1"/>
                </a:solidFill>
                <a:latin typeface="Univers 45 Light" pitchFamily="2" charset="0"/>
                <a:cs typeface="Arial" pitchFamily="34" charset="0"/>
              </a:defRPr>
            </a:lvl1pPr>
            <a:lvl2pPr marL="742950" indent="-285750" eaLnBrk="0" hangingPunct="0">
              <a:spcAft>
                <a:spcPct val="40000"/>
              </a:spcAft>
              <a:buChar char="–"/>
              <a:defRPr sz="2000">
                <a:solidFill>
                  <a:schemeClr val="tx1"/>
                </a:solidFill>
                <a:latin typeface="Univers 45 Light" pitchFamily="2" charset="0"/>
                <a:cs typeface="Arial" pitchFamily="34" charset="0"/>
              </a:defRPr>
            </a:lvl2pPr>
            <a:lvl3pPr marL="1143000" indent="-228600" eaLnBrk="0" hangingPunct="0">
              <a:spcAft>
                <a:spcPct val="40000"/>
              </a:spcAft>
              <a:buChar char="•"/>
              <a:defRPr>
                <a:solidFill>
                  <a:schemeClr val="tx1"/>
                </a:solidFill>
                <a:latin typeface="Univers 45 Light" pitchFamily="2" charset="0"/>
                <a:cs typeface="Arial" pitchFamily="34" charset="0"/>
              </a:defRPr>
            </a:lvl3pPr>
            <a:lvl4pPr marL="1600200" indent="-228600" eaLnBrk="0" hangingPunct="0">
              <a:spcBef>
                <a:spcPct val="20000"/>
              </a:spcBef>
              <a:buChar char="–"/>
              <a:defRPr sz="1600">
                <a:solidFill>
                  <a:schemeClr val="tx1"/>
                </a:solidFill>
                <a:latin typeface="Univers 45 Light" pitchFamily="2" charset="0"/>
                <a:cs typeface="Arial" pitchFamily="34" charset="0"/>
              </a:defRPr>
            </a:lvl4pPr>
            <a:lvl5pPr marL="2057400" indent="-228600" eaLnBrk="0" hangingPunct="0">
              <a:spcBef>
                <a:spcPct val="20000"/>
              </a:spcBef>
              <a:buChar char="»"/>
              <a:defRPr sz="1600">
                <a:solidFill>
                  <a:schemeClr val="tx1"/>
                </a:solidFill>
                <a:latin typeface="Univers 45 Light" pitchFamily="2" charset="0"/>
                <a:cs typeface="Arial" pitchFamily="34" charset="0"/>
              </a:defRPr>
            </a:lvl5pPr>
            <a:lvl6pPr marL="2514600" indent="-228600" eaLnBrk="0" fontAlgn="base" hangingPunct="0">
              <a:spcBef>
                <a:spcPct val="20000"/>
              </a:spcBef>
              <a:spcAft>
                <a:spcPct val="0"/>
              </a:spcAft>
              <a:buChar char="»"/>
              <a:defRPr sz="1600">
                <a:solidFill>
                  <a:schemeClr val="tx1"/>
                </a:solidFill>
                <a:latin typeface="Univers 45 Light" pitchFamily="2" charset="0"/>
                <a:cs typeface="Arial" pitchFamily="34" charset="0"/>
              </a:defRPr>
            </a:lvl6pPr>
            <a:lvl7pPr marL="2971800" indent="-228600" eaLnBrk="0" fontAlgn="base" hangingPunct="0">
              <a:spcBef>
                <a:spcPct val="20000"/>
              </a:spcBef>
              <a:spcAft>
                <a:spcPct val="0"/>
              </a:spcAft>
              <a:buChar char="»"/>
              <a:defRPr sz="1600">
                <a:solidFill>
                  <a:schemeClr val="tx1"/>
                </a:solidFill>
                <a:latin typeface="Univers 45 Light" pitchFamily="2" charset="0"/>
                <a:cs typeface="Arial" pitchFamily="34" charset="0"/>
              </a:defRPr>
            </a:lvl7pPr>
            <a:lvl8pPr marL="3429000" indent="-228600" eaLnBrk="0" fontAlgn="base" hangingPunct="0">
              <a:spcBef>
                <a:spcPct val="20000"/>
              </a:spcBef>
              <a:spcAft>
                <a:spcPct val="0"/>
              </a:spcAft>
              <a:buChar char="»"/>
              <a:defRPr sz="1600">
                <a:solidFill>
                  <a:schemeClr val="tx1"/>
                </a:solidFill>
                <a:latin typeface="Univers 45 Light" pitchFamily="2" charset="0"/>
                <a:cs typeface="Arial" pitchFamily="34" charset="0"/>
              </a:defRPr>
            </a:lvl8pPr>
            <a:lvl9pPr marL="3886200" indent="-228600" eaLnBrk="0" fontAlgn="base" hangingPunct="0">
              <a:spcBef>
                <a:spcPct val="20000"/>
              </a:spcBef>
              <a:spcAft>
                <a:spcPct val="0"/>
              </a:spcAft>
              <a:buChar char="»"/>
              <a:defRPr sz="1600">
                <a:solidFill>
                  <a:schemeClr val="tx1"/>
                </a:solidFill>
                <a:latin typeface="Univers 45 Light" pitchFamily="2" charset="0"/>
                <a:cs typeface="Arial" pitchFamily="34" charset="0"/>
              </a:defRPr>
            </a:lvl9pPr>
          </a:lstStyle>
          <a:p>
            <a:pPr algn="ctr" fontAlgn="base">
              <a:lnSpc>
                <a:spcPct val="80000"/>
              </a:lnSpc>
              <a:spcBef>
                <a:spcPct val="0"/>
              </a:spcBef>
              <a:buFontTx/>
              <a:buNone/>
            </a:pPr>
            <a:r>
              <a:rPr lang="en-US" altLang="en-US" sz="1600" b="1" dirty="0" smtClean="0">
                <a:solidFill>
                  <a:srgbClr val="000000"/>
                </a:solidFill>
                <a:latin typeface="Arial" pitchFamily="34" charset="0"/>
              </a:rPr>
              <a:t>Scoping Model CO</a:t>
            </a:r>
            <a:r>
              <a:rPr lang="en-US" altLang="en-US" sz="1600" b="1" baseline="-25000" dirty="0" smtClean="0">
                <a:solidFill>
                  <a:srgbClr val="000000"/>
                </a:solidFill>
                <a:latin typeface="Arial" pitchFamily="34" charset="0"/>
              </a:rPr>
              <a:t>2</a:t>
            </a:r>
            <a:r>
              <a:rPr lang="en-US" altLang="en-US" sz="1600" b="1" dirty="0" smtClean="0">
                <a:solidFill>
                  <a:srgbClr val="000000"/>
                </a:solidFill>
                <a:latin typeface="Arial" pitchFamily="34" charset="0"/>
              </a:rPr>
              <a:t> Plume Development</a:t>
            </a:r>
            <a:endParaRPr lang="en-US" altLang="en-US" sz="1600" b="1" dirty="0">
              <a:solidFill>
                <a:srgbClr val="000000"/>
              </a:solidFill>
              <a:latin typeface="Arial" pitchFamily="34" charset="0"/>
            </a:endParaRPr>
          </a:p>
          <a:p>
            <a:pPr algn="ctr" fontAlgn="base">
              <a:lnSpc>
                <a:spcPct val="80000"/>
              </a:lnSpc>
              <a:spcBef>
                <a:spcPct val="0"/>
              </a:spcBef>
              <a:buFontTx/>
              <a:buNone/>
            </a:pPr>
            <a:r>
              <a:rPr lang="en-US" altLang="en-US" sz="1600" b="1" dirty="0">
                <a:solidFill>
                  <a:srgbClr val="000000"/>
                </a:solidFill>
                <a:latin typeface="Arial" pitchFamily="34" charset="0"/>
              </a:rPr>
              <a:t/>
            </a:r>
            <a:br>
              <a:rPr lang="en-US" altLang="en-US" sz="1600" b="1" dirty="0">
                <a:solidFill>
                  <a:srgbClr val="000000"/>
                </a:solidFill>
                <a:latin typeface="Arial" pitchFamily="34" charset="0"/>
              </a:rPr>
            </a:br>
            <a:r>
              <a:rPr lang="en-US" altLang="en-US" sz="1600" b="1" dirty="0" smtClean="0">
                <a:solidFill>
                  <a:srgbClr val="000000"/>
                </a:solidFill>
                <a:latin typeface="Arial" pitchFamily="34" charset="0"/>
              </a:rPr>
              <a:t>March </a:t>
            </a:r>
            <a:r>
              <a:rPr lang="en-US" altLang="en-US" sz="1600" b="1" dirty="0" smtClean="0">
                <a:solidFill>
                  <a:srgbClr val="000000"/>
                </a:solidFill>
                <a:latin typeface="Arial" pitchFamily="34" charset="0"/>
              </a:rPr>
              <a:t>2023 Introduction</a:t>
            </a:r>
            <a:endParaRPr lang="en-US" altLang="en-US" sz="1600" b="1" dirty="0">
              <a:solidFill>
                <a:srgbClr val="000000"/>
              </a:solidFill>
              <a:latin typeface="Arial" pitchFamily="34" charset="0"/>
            </a:endParaRPr>
          </a:p>
        </p:txBody>
      </p:sp>
      <p:sp>
        <p:nvSpPr>
          <p:cNvPr id="31747" name="Rectangle 3"/>
          <p:cNvSpPr>
            <a:spLocks noChangeArrowheads="1"/>
          </p:cNvSpPr>
          <p:nvPr/>
        </p:nvSpPr>
        <p:spPr bwMode="auto">
          <a:xfrm>
            <a:off x="396688" y="22860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40000"/>
              </a:spcAft>
              <a:buChar char="•"/>
              <a:defRPr sz="2400">
                <a:solidFill>
                  <a:schemeClr val="tx1"/>
                </a:solidFill>
                <a:latin typeface="Univers 45 Light" pitchFamily="2" charset="0"/>
                <a:cs typeface="Arial" pitchFamily="34" charset="0"/>
              </a:defRPr>
            </a:lvl1pPr>
            <a:lvl2pPr marL="742950" indent="-285750" eaLnBrk="0" hangingPunct="0">
              <a:spcAft>
                <a:spcPct val="40000"/>
              </a:spcAft>
              <a:buChar char="–"/>
              <a:defRPr sz="2000">
                <a:solidFill>
                  <a:schemeClr val="tx1"/>
                </a:solidFill>
                <a:latin typeface="Univers 45 Light" pitchFamily="2" charset="0"/>
                <a:cs typeface="Arial" pitchFamily="34" charset="0"/>
              </a:defRPr>
            </a:lvl2pPr>
            <a:lvl3pPr marL="1143000" indent="-228600" eaLnBrk="0" hangingPunct="0">
              <a:spcAft>
                <a:spcPct val="40000"/>
              </a:spcAft>
              <a:buChar char="•"/>
              <a:defRPr>
                <a:solidFill>
                  <a:schemeClr val="tx1"/>
                </a:solidFill>
                <a:latin typeface="Univers 45 Light" pitchFamily="2" charset="0"/>
                <a:cs typeface="Arial" pitchFamily="34" charset="0"/>
              </a:defRPr>
            </a:lvl3pPr>
            <a:lvl4pPr marL="1600200" indent="-228600" eaLnBrk="0" hangingPunct="0">
              <a:spcBef>
                <a:spcPct val="20000"/>
              </a:spcBef>
              <a:buChar char="–"/>
              <a:defRPr sz="1600">
                <a:solidFill>
                  <a:schemeClr val="tx1"/>
                </a:solidFill>
                <a:latin typeface="Univers 45 Light" pitchFamily="2" charset="0"/>
                <a:cs typeface="Arial" pitchFamily="34" charset="0"/>
              </a:defRPr>
            </a:lvl4pPr>
            <a:lvl5pPr marL="2057400" indent="-228600" eaLnBrk="0" hangingPunct="0">
              <a:spcBef>
                <a:spcPct val="20000"/>
              </a:spcBef>
              <a:buChar char="»"/>
              <a:defRPr sz="1600">
                <a:solidFill>
                  <a:schemeClr val="tx1"/>
                </a:solidFill>
                <a:latin typeface="Univers 45 Light" pitchFamily="2" charset="0"/>
                <a:cs typeface="Arial" pitchFamily="34" charset="0"/>
              </a:defRPr>
            </a:lvl5pPr>
            <a:lvl6pPr marL="2514600" indent="-228600" eaLnBrk="0" fontAlgn="base" hangingPunct="0">
              <a:spcBef>
                <a:spcPct val="20000"/>
              </a:spcBef>
              <a:spcAft>
                <a:spcPct val="0"/>
              </a:spcAft>
              <a:buChar char="»"/>
              <a:defRPr sz="1600">
                <a:solidFill>
                  <a:schemeClr val="tx1"/>
                </a:solidFill>
                <a:latin typeface="Univers 45 Light" pitchFamily="2" charset="0"/>
                <a:cs typeface="Arial" pitchFamily="34" charset="0"/>
              </a:defRPr>
            </a:lvl6pPr>
            <a:lvl7pPr marL="2971800" indent="-228600" eaLnBrk="0" fontAlgn="base" hangingPunct="0">
              <a:spcBef>
                <a:spcPct val="20000"/>
              </a:spcBef>
              <a:spcAft>
                <a:spcPct val="0"/>
              </a:spcAft>
              <a:buChar char="»"/>
              <a:defRPr sz="1600">
                <a:solidFill>
                  <a:schemeClr val="tx1"/>
                </a:solidFill>
                <a:latin typeface="Univers 45 Light" pitchFamily="2" charset="0"/>
                <a:cs typeface="Arial" pitchFamily="34" charset="0"/>
              </a:defRPr>
            </a:lvl7pPr>
            <a:lvl8pPr marL="3429000" indent="-228600" eaLnBrk="0" fontAlgn="base" hangingPunct="0">
              <a:spcBef>
                <a:spcPct val="20000"/>
              </a:spcBef>
              <a:spcAft>
                <a:spcPct val="0"/>
              </a:spcAft>
              <a:buChar char="»"/>
              <a:defRPr sz="1600">
                <a:solidFill>
                  <a:schemeClr val="tx1"/>
                </a:solidFill>
                <a:latin typeface="Univers 45 Light" pitchFamily="2" charset="0"/>
                <a:cs typeface="Arial" pitchFamily="34" charset="0"/>
              </a:defRPr>
            </a:lvl8pPr>
            <a:lvl9pPr marL="3886200" indent="-228600" eaLnBrk="0" fontAlgn="base" hangingPunct="0">
              <a:spcBef>
                <a:spcPct val="20000"/>
              </a:spcBef>
              <a:spcAft>
                <a:spcPct val="0"/>
              </a:spcAft>
              <a:buChar char="»"/>
              <a:defRPr sz="1600">
                <a:solidFill>
                  <a:schemeClr val="tx1"/>
                </a:solidFill>
                <a:latin typeface="Univers 45 Light" pitchFamily="2" charset="0"/>
                <a:cs typeface="Arial" pitchFamily="34" charset="0"/>
              </a:defRPr>
            </a:lvl9pPr>
          </a:lstStyle>
          <a:p>
            <a:pPr algn="ctr" fontAlgn="base">
              <a:lnSpc>
                <a:spcPct val="80000"/>
              </a:lnSpc>
              <a:spcBef>
                <a:spcPct val="0"/>
              </a:spcBef>
              <a:buFontTx/>
              <a:buNone/>
            </a:pPr>
            <a:r>
              <a:rPr lang="en-US" altLang="en-US" b="1" dirty="0">
                <a:solidFill>
                  <a:srgbClr val="008000"/>
                </a:solidFill>
                <a:latin typeface="Arial" pitchFamily="34" charset="0"/>
              </a:rPr>
              <a:t>David H. Merchant</a:t>
            </a:r>
          </a:p>
        </p:txBody>
      </p:sp>
      <p:pic>
        <p:nvPicPr>
          <p:cNvPr id="3174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763" y="2667000"/>
            <a:ext cx="320040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2663825"/>
            <a:ext cx="3200400" cy="2406650"/>
          </a:xfrm>
          <a:prstGeom prst="rect">
            <a:avLst/>
          </a:prstGeom>
          <a:solidFill>
            <a:srgbClr val="FFFFFF"/>
          </a:solidFill>
          <a:ln w="25400">
            <a:solidFill>
              <a:srgbClr val="000000"/>
            </a:solidFill>
            <a:miter lim="800000"/>
            <a:headEnd/>
            <a:tailEnd/>
          </a:ln>
        </p:spPr>
      </p:pic>
      <p:pic>
        <p:nvPicPr>
          <p:cNvPr id="3175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2200" y="5126038"/>
            <a:ext cx="40005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1" y="5148265"/>
            <a:ext cx="397192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14219" y="742950"/>
            <a:ext cx="8659906" cy="892552"/>
          </a:xfrm>
          <a:prstGeom prst="rect">
            <a:avLst/>
          </a:prstGeom>
          <a:noFill/>
        </p:spPr>
        <p:txBody>
          <a:bodyPr wrap="square" rtlCol="0">
            <a:spAutoFit/>
          </a:bodyPr>
          <a:lstStyle/>
          <a:p>
            <a:pPr algn="ctr" fontAlgn="base">
              <a:spcBef>
                <a:spcPct val="0"/>
              </a:spcBef>
              <a:spcAft>
                <a:spcPct val="0"/>
              </a:spcAft>
            </a:pPr>
            <a:r>
              <a:rPr lang="en-US" sz="2800" dirty="0" smtClean="0">
                <a:solidFill>
                  <a:srgbClr val="000000"/>
                </a:solidFill>
                <a:latin typeface="Arial Black" panose="020B0A04020102020204" pitchFamily="34" charset="0"/>
              </a:rPr>
              <a:t>Gulf Coast Scoping Model Development</a:t>
            </a:r>
          </a:p>
          <a:p>
            <a:pPr algn="ctr" fontAlgn="base">
              <a:spcBef>
                <a:spcPct val="0"/>
              </a:spcBef>
              <a:spcAft>
                <a:spcPct val="0"/>
              </a:spcAft>
            </a:pPr>
            <a:r>
              <a:rPr lang="en-US" sz="2400" dirty="0" smtClean="0">
                <a:solidFill>
                  <a:srgbClr val="000000"/>
                </a:solidFill>
                <a:latin typeface="Arial Black" panose="020B0A04020102020204" pitchFamily="34" charset="0"/>
              </a:rPr>
              <a:t>CO</a:t>
            </a:r>
            <a:r>
              <a:rPr lang="en-US" sz="2400" baseline="-25000" dirty="0" smtClean="0">
                <a:solidFill>
                  <a:srgbClr val="000000"/>
                </a:solidFill>
                <a:latin typeface="Arial Black" panose="020B0A04020102020204" pitchFamily="34" charset="0"/>
              </a:rPr>
              <a:t>2</a:t>
            </a:r>
            <a:r>
              <a:rPr lang="en-US" sz="2400" dirty="0" smtClean="0">
                <a:solidFill>
                  <a:srgbClr val="000000"/>
                </a:solidFill>
                <a:latin typeface="Arial Black" panose="020B0A04020102020204" pitchFamily="34" charset="0"/>
              </a:rPr>
              <a:t> Plume Scoping Model</a:t>
            </a:r>
          </a:p>
        </p:txBody>
      </p:sp>
    </p:spTree>
    <p:extLst>
      <p:ext uri="{BB962C8B-B14F-4D97-AF65-F5344CB8AC3E}">
        <p14:creationId xmlns:p14="http://schemas.microsoft.com/office/powerpoint/2010/main" val="3104557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Snagit_PPTFA6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8617" y="4995674"/>
            <a:ext cx="2595385" cy="1577250"/>
          </a:xfrm>
          <a:prstGeom prst="rect">
            <a:avLst/>
          </a:prstGeom>
          <a:ln w="12700">
            <a:solidFill>
              <a:schemeClr val="tx1"/>
            </a:solidFill>
          </a:ln>
        </p:spPr>
      </p:pic>
      <p:pic>
        <p:nvPicPr>
          <p:cNvPr id="25" name="Snagit_PPTA1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4752" y="5029203"/>
            <a:ext cx="2735800" cy="1509566"/>
          </a:xfrm>
          <a:prstGeom prst="rect">
            <a:avLst/>
          </a:prstGeom>
          <a:ln w="12700">
            <a:solidFill>
              <a:schemeClr val="tx1"/>
            </a:solidFill>
          </a:ln>
        </p:spPr>
      </p:pic>
      <p:pic>
        <p:nvPicPr>
          <p:cNvPr id="24" name="Snagit_PPT8E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943" y="5029203"/>
            <a:ext cx="2652330" cy="1509566"/>
          </a:xfrm>
          <a:prstGeom prst="rect">
            <a:avLst/>
          </a:prstGeom>
          <a:ln w="12700">
            <a:solidFill>
              <a:schemeClr val="tx1"/>
            </a:solidFill>
          </a:ln>
        </p:spPr>
      </p:pic>
      <p:pic>
        <p:nvPicPr>
          <p:cNvPr id="23" name="Snagit_PPT3B4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7763" y="2825498"/>
            <a:ext cx="2586240" cy="1999486"/>
          </a:xfrm>
          <a:prstGeom prst="rect">
            <a:avLst/>
          </a:prstGeom>
          <a:ln w="12700">
            <a:solidFill>
              <a:schemeClr val="tx1"/>
            </a:solidFill>
          </a:ln>
        </p:spPr>
      </p:pic>
      <p:pic>
        <p:nvPicPr>
          <p:cNvPr id="22" name="Snagit_PPTBAC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4752" y="2813306"/>
            <a:ext cx="2735800" cy="2011678"/>
          </a:xfrm>
          <a:prstGeom prst="rect">
            <a:avLst/>
          </a:prstGeom>
          <a:ln w="12700">
            <a:solidFill>
              <a:schemeClr val="tx1"/>
            </a:solidFill>
          </a:ln>
        </p:spPr>
      </p:pic>
      <p:pic>
        <p:nvPicPr>
          <p:cNvPr id="20" name="Snagit_PPTE69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9422" y="2813306"/>
            <a:ext cx="2766854" cy="2011678"/>
          </a:xfrm>
          <a:prstGeom prst="rect">
            <a:avLst/>
          </a:prstGeom>
          <a:ln w="12700">
            <a:solidFill>
              <a:schemeClr val="tx1"/>
            </a:solidFill>
          </a:ln>
        </p:spPr>
      </p:pic>
      <p:pic>
        <p:nvPicPr>
          <p:cNvPr id="19" name="Snagit_PPT5F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88618" y="667465"/>
            <a:ext cx="2627686" cy="1905000"/>
          </a:xfrm>
          <a:prstGeom prst="rect">
            <a:avLst/>
          </a:prstGeom>
          <a:ln w="12700">
            <a:solidFill>
              <a:schemeClr val="tx1"/>
            </a:solidFill>
          </a:ln>
        </p:spPr>
      </p:pic>
      <p:pic>
        <p:nvPicPr>
          <p:cNvPr id="13" name="Snagit_PPT945C"/>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04752" y="644037"/>
            <a:ext cx="2735800" cy="1983405"/>
          </a:xfrm>
          <a:prstGeom prst="rect">
            <a:avLst/>
          </a:prstGeom>
          <a:ln w="12700">
            <a:solidFill>
              <a:schemeClr val="tx1"/>
            </a:solidFill>
          </a:ln>
        </p:spPr>
      </p:pic>
      <p:pic>
        <p:nvPicPr>
          <p:cNvPr id="12" name="Snagit_PPTFCA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9422" y="665372"/>
            <a:ext cx="2766851" cy="1907093"/>
          </a:xfrm>
          <a:prstGeom prst="rect">
            <a:avLst/>
          </a:prstGeom>
          <a:ln w="12700">
            <a:solidFill>
              <a:schemeClr val="tx1"/>
            </a:solidFill>
          </a:ln>
        </p:spPr>
      </p:pic>
      <p:sp>
        <p:nvSpPr>
          <p:cNvPr id="18" name="Title 1"/>
          <p:cNvSpPr txBox="1">
            <a:spLocks/>
          </p:cNvSpPr>
          <p:nvPr/>
        </p:nvSpPr>
        <p:spPr>
          <a:xfrm>
            <a:off x="310895" y="0"/>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General Model - Level 1 Case 3</a:t>
            </a:r>
            <a:br>
              <a:rPr lang="en-US" b="1" dirty="0" smtClean="0"/>
            </a:br>
            <a:endParaRPr lang="en-US" b="1" dirty="0"/>
          </a:p>
        </p:txBody>
      </p:sp>
      <p:sp>
        <p:nvSpPr>
          <p:cNvPr id="2" name="TextBox 1"/>
          <p:cNvSpPr txBox="1"/>
          <p:nvPr/>
        </p:nvSpPr>
        <p:spPr>
          <a:xfrm>
            <a:off x="76200" y="117769"/>
            <a:ext cx="1066800" cy="523220"/>
          </a:xfrm>
          <a:prstGeom prst="rect">
            <a:avLst/>
          </a:prstGeom>
          <a:noFill/>
        </p:spPr>
        <p:txBody>
          <a:bodyPr wrap="square" rtlCol="0">
            <a:spAutoFit/>
          </a:bodyPr>
          <a:lstStyle/>
          <a:p>
            <a:r>
              <a:rPr lang="en-US" sz="1400" dirty="0" smtClean="0">
                <a:solidFill>
                  <a:srgbClr val="C00000"/>
                </a:solidFill>
                <a:latin typeface="Arial Black" panose="020B0A04020102020204" pitchFamily="34" charset="0"/>
              </a:rPr>
              <a:t>Example</a:t>
            </a:r>
          </a:p>
          <a:p>
            <a:r>
              <a:rPr lang="en-US" sz="1400" dirty="0" smtClean="0">
                <a:solidFill>
                  <a:srgbClr val="C00000"/>
                </a:solidFill>
                <a:latin typeface="Arial Black" panose="020B0A04020102020204" pitchFamily="34" charset="0"/>
              </a:rPr>
              <a:t>Output</a:t>
            </a:r>
            <a:endParaRPr lang="en-US" sz="1400"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781113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Snagit_PPT62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8616" y="4982676"/>
            <a:ext cx="2595385" cy="1590247"/>
          </a:xfrm>
          <a:prstGeom prst="rect">
            <a:avLst/>
          </a:prstGeom>
          <a:ln w="12700">
            <a:solidFill>
              <a:schemeClr val="tx1"/>
            </a:solidFill>
          </a:ln>
        </p:spPr>
      </p:pic>
      <p:pic>
        <p:nvPicPr>
          <p:cNvPr id="29" name="Snagit_PPTEC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4752" y="5029203"/>
            <a:ext cx="2735800" cy="1509566"/>
          </a:xfrm>
          <a:prstGeom prst="rect">
            <a:avLst/>
          </a:prstGeom>
          <a:ln w="12700">
            <a:solidFill>
              <a:schemeClr val="tx1"/>
            </a:solidFill>
          </a:ln>
        </p:spPr>
      </p:pic>
      <p:pic>
        <p:nvPicPr>
          <p:cNvPr id="28" name="Snagit_PPTA44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943" y="5046435"/>
            <a:ext cx="2652330" cy="1475101"/>
          </a:xfrm>
          <a:prstGeom prst="rect">
            <a:avLst/>
          </a:prstGeom>
          <a:ln w="12700">
            <a:solidFill>
              <a:schemeClr val="tx1"/>
            </a:solidFill>
          </a:ln>
        </p:spPr>
      </p:pic>
      <p:pic>
        <p:nvPicPr>
          <p:cNvPr id="27" name="Snagit_PPT4F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8617" y="2828546"/>
            <a:ext cx="2617671" cy="1996438"/>
          </a:xfrm>
          <a:prstGeom prst="rect">
            <a:avLst/>
          </a:prstGeom>
          <a:ln w="12700">
            <a:solidFill>
              <a:schemeClr val="tx1"/>
            </a:solidFill>
          </a:ln>
        </p:spPr>
      </p:pic>
      <p:pic>
        <p:nvPicPr>
          <p:cNvPr id="21" name="Snagit_PPT4CBC"/>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4751" y="2813306"/>
            <a:ext cx="2778323" cy="2011678"/>
          </a:xfrm>
          <a:prstGeom prst="rect">
            <a:avLst/>
          </a:prstGeom>
          <a:ln w="12700">
            <a:solidFill>
              <a:schemeClr val="tx1"/>
            </a:solidFill>
          </a:ln>
        </p:spPr>
      </p:pic>
      <p:pic>
        <p:nvPicPr>
          <p:cNvPr id="17" name="Snagit_PPTC0F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88617" y="667465"/>
            <a:ext cx="2595385" cy="1887552"/>
          </a:xfrm>
          <a:prstGeom prst="rect">
            <a:avLst/>
          </a:prstGeom>
          <a:ln w="12700">
            <a:solidFill>
              <a:schemeClr val="tx1"/>
            </a:solidFill>
          </a:ln>
        </p:spPr>
      </p:pic>
      <p:pic>
        <p:nvPicPr>
          <p:cNvPr id="16" name="Snagit_PPT287E"/>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5518" y="2825498"/>
            <a:ext cx="2764533" cy="1999486"/>
          </a:xfrm>
          <a:prstGeom prst="rect">
            <a:avLst/>
          </a:prstGeom>
          <a:ln w="12700">
            <a:solidFill>
              <a:schemeClr val="tx1"/>
            </a:solidFill>
          </a:ln>
        </p:spPr>
      </p:pic>
      <p:pic>
        <p:nvPicPr>
          <p:cNvPr id="15" name="Snagit_PPTD55C"/>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98656" y="644037"/>
            <a:ext cx="2741896" cy="1983405"/>
          </a:xfrm>
          <a:prstGeom prst="rect">
            <a:avLst/>
          </a:prstGeom>
          <a:ln w="12700">
            <a:solidFill>
              <a:schemeClr val="tx1"/>
            </a:solidFill>
          </a:ln>
        </p:spPr>
      </p:pic>
      <p:pic>
        <p:nvPicPr>
          <p:cNvPr id="14" name="Snagit_PPT66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9422" y="667465"/>
            <a:ext cx="2766854" cy="1905000"/>
          </a:xfrm>
          <a:prstGeom prst="rect">
            <a:avLst/>
          </a:prstGeom>
          <a:ln w="12700">
            <a:solidFill>
              <a:schemeClr val="tx1"/>
            </a:solidFill>
          </a:ln>
        </p:spPr>
      </p:pic>
      <p:sp>
        <p:nvSpPr>
          <p:cNvPr id="18" name="Title 1"/>
          <p:cNvSpPr txBox="1">
            <a:spLocks/>
          </p:cNvSpPr>
          <p:nvPr/>
        </p:nvSpPr>
        <p:spPr>
          <a:xfrm>
            <a:off x="310895" y="0"/>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prstClr val="black"/>
                </a:solidFill>
              </a:rPr>
              <a:t>General Model - Level 2 Case 3</a:t>
            </a:r>
            <a:br>
              <a:rPr lang="en-US" b="1" dirty="0" smtClean="0">
                <a:solidFill>
                  <a:prstClr val="black"/>
                </a:solidFill>
              </a:rPr>
            </a:br>
            <a:endParaRPr lang="en-US" b="1" dirty="0">
              <a:solidFill>
                <a:prstClr val="black"/>
              </a:solidFill>
            </a:endParaRPr>
          </a:p>
        </p:txBody>
      </p:sp>
      <p:sp>
        <p:nvSpPr>
          <p:cNvPr id="12" name="TextBox 11"/>
          <p:cNvSpPr txBox="1"/>
          <p:nvPr/>
        </p:nvSpPr>
        <p:spPr>
          <a:xfrm>
            <a:off x="76200" y="117769"/>
            <a:ext cx="1066800" cy="523220"/>
          </a:xfrm>
          <a:prstGeom prst="rect">
            <a:avLst/>
          </a:prstGeom>
          <a:noFill/>
        </p:spPr>
        <p:txBody>
          <a:bodyPr wrap="square" rtlCol="0">
            <a:spAutoFit/>
          </a:bodyPr>
          <a:lstStyle/>
          <a:p>
            <a:r>
              <a:rPr lang="en-US" sz="1400" dirty="0" smtClean="0">
                <a:solidFill>
                  <a:srgbClr val="C00000"/>
                </a:solidFill>
                <a:latin typeface="Arial Black" panose="020B0A04020102020204" pitchFamily="34" charset="0"/>
              </a:rPr>
              <a:t>Example</a:t>
            </a:r>
          </a:p>
          <a:p>
            <a:r>
              <a:rPr lang="en-US" sz="1400" dirty="0" smtClean="0">
                <a:solidFill>
                  <a:srgbClr val="C00000"/>
                </a:solidFill>
                <a:latin typeface="Arial Black" panose="020B0A04020102020204" pitchFamily="34" charset="0"/>
              </a:rPr>
              <a:t>Output</a:t>
            </a:r>
            <a:endParaRPr lang="en-US" sz="1400"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415670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Snagit_PPTAADC"/>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895" y="5029202"/>
            <a:ext cx="2655379" cy="1509567"/>
          </a:xfrm>
          <a:prstGeom prst="rect">
            <a:avLst/>
          </a:prstGeom>
          <a:ln w="12700">
            <a:solidFill>
              <a:schemeClr val="tx1"/>
            </a:solidFill>
          </a:ln>
        </p:spPr>
      </p:pic>
      <p:pic>
        <p:nvPicPr>
          <p:cNvPr id="16" name="Snagit_PPT707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4752" y="5029202"/>
            <a:ext cx="2735800" cy="1525904"/>
          </a:xfrm>
          <a:prstGeom prst="rect">
            <a:avLst/>
          </a:prstGeom>
          <a:ln w="12700">
            <a:solidFill>
              <a:schemeClr val="tx1"/>
            </a:solidFill>
          </a:ln>
        </p:spPr>
      </p:pic>
      <p:pic>
        <p:nvPicPr>
          <p:cNvPr id="17" name="Snagit_PPTF4B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7763" y="4995674"/>
            <a:ext cx="2586240" cy="1559432"/>
          </a:xfrm>
          <a:prstGeom prst="rect">
            <a:avLst/>
          </a:prstGeom>
          <a:ln w="12700">
            <a:solidFill>
              <a:schemeClr val="tx1"/>
            </a:solidFill>
          </a:ln>
        </p:spPr>
      </p:pic>
      <p:pic>
        <p:nvPicPr>
          <p:cNvPr id="14" name="Snagit_PPT40E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4752" y="644037"/>
            <a:ext cx="2735800" cy="1955860"/>
          </a:xfrm>
          <a:prstGeom prst="rect">
            <a:avLst/>
          </a:prstGeom>
          <a:ln w="12700">
            <a:solidFill>
              <a:schemeClr val="tx1"/>
            </a:solidFill>
          </a:ln>
        </p:spPr>
      </p:pic>
      <p:pic>
        <p:nvPicPr>
          <p:cNvPr id="3" name="Snagit_PPT3EF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424" y="683706"/>
            <a:ext cx="2766852" cy="1916190"/>
          </a:xfrm>
          <a:prstGeom prst="rect">
            <a:avLst/>
          </a:prstGeom>
          <a:ln w="12700">
            <a:solidFill>
              <a:schemeClr val="tx1"/>
            </a:solidFill>
          </a:ln>
        </p:spPr>
      </p:pic>
      <p:pic>
        <p:nvPicPr>
          <p:cNvPr id="5" name="Snagit_PPT63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9423" y="2819400"/>
            <a:ext cx="2766853" cy="2005584"/>
          </a:xfrm>
          <a:prstGeom prst="rect">
            <a:avLst/>
          </a:prstGeom>
          <a:ln w="12700">
            <a:solidFill>
              <a:schemeClr val="tx1"/>
            </a:solidFill>
          </a:ln>
        </p:spPr>
      </p:pic>
      <p:pic>
        <p:nvPicPr>
          <p:cNvPr id="6" name="Snagit_PPTD38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88618" y="667465"/>
            <a:ext cx="2595384" cy="1905000"/>
          </a:xfrm>
          <a:prstGeom prst="rect">
            <a:avLst/>
          </a:prstGeom>
          <a:ln w="12700">
            <a:solidFill>
              <a:schemeClr val="tx1"/>
            </a:solidFill>
          </a:ln>
        </p:spPr>
      </p:pic>
      <p:pic>
        <p:nvPicPr>
          <p:cNvPr id="7" name="Snagit_PPT368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04752" y="2843784"/>
            <a:ext cx="2735800" cy="1981200"/>
          </a:xfrm>
          <a:prstGeom prst="rect">
            <a:avLst/>
          </a:prstGeom>
          <a:ln w="12700">
            <a:solidFill>
              <a:schemeClr val="tx1"/>
            </a:solidFill>
          </a:ln>
        </p:spPr>
      </p:pic>
      <p:pic>
        <p:nvPicPr>
          <p:cNvPr id="8" name="Snagit_PPT87D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88619" y="2843784"/>
            <a:ext cx="2595384" cy="1981200"/>
          </a:xfrm>
          <a:prstGeom prst="rect">
            <a:avLst/>
          </a:prstGeom>
          <a:ln w="12700">
            <a:solidFill>
              <a:schemeClr val="tx1"/>
            </a:solidFill>
          </a:ln>
        </p:spPr>
      </p:pic>
      <p:sp>
        <p:nvSpPr>
          <p:cNvPr id="18" name="Title 1"/>
          <p:cNvSpPr txBox="1">
            <a:spLocks/>
          </p:cNvSpPr>
          <p:nvPr/>
        </p:nvSpPr>
        <p:spPr>
          <a:xfrm>
            <a:off x="310895" y="0"/>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General Model - Level 3 Case 3</a:t>
            </a:r>
            <a:br>
              <a:rPr lang="en-US" b="1" dirty="0" smtClean="0"/>
            </a:br>
            <a:endParaRPr lang="en-US" b="1" dirty="0"/>
          </a:p>
        </p:txBody>
      </p:sp>
      <p:sp>
        <p:nvSpPr>
          <p:cNvPr id="12" name="TextBox 11"/>
          <p:cNvSpPr txBox="1"/>
          <p:nvPr/>
        </p:nvSpPr>
        <p:spPr>
          <a:xfrm>
            <a:off x="76200" y="117769"/>
            <a:ext cx="1066800" cy="523220"/>
          </a:xfrm>
          <a:prstGeom prst="rect">
            <a:avLst/>
          </a:prstGeom>
          <a:noFill/>
        </p:spPr>
        <p:txBody>
          <a:bodyPr wrap="square" rtlCol="0">
            <a:spAutoFit/>
          </a:bodyPr>
          <a:lstStyle/>
          <a:p>
            <a:r>
              <a:rPr lang="en-US" sz="1400" dirty="0" smtClean="0">
                <a:solidFill>
                  <a:srgbClr val="C00000"/>
                </a:solidFill>
                <a:latin typeface="Arial Black" panose="020B0A04020102020204" pitchFamily="34" charset="0"/>
              </a:rPr>
              <a:t>Example</a:t>
            </a:r>
          </a:p>
          <a:p>
            <a:r>
              <a:rPr lang="en-US" sz="1400" dirty="0" smtClean="0">
                <a:solidFill>
                  <a:srgbClr val="C00000"/>
                </a:solidFill>
                <a:latin typeface="Arial Black" panose="020B0A04020102020204" pitchFamily="34" charset="0"/>
              </a:rPr>
              <a:t>Output</a:t>
            </a:r>
            <a:endParaRPr lang="en-US" sz="1400"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2060142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089" y="760632"/>
            <a:ext cx="8646263" cy="5411568"/>
          </a:xfrm>
        </p:spPr>
        <p:txBody>
          <a:bodyPr>
            <a:noAutofit/>
          </a:bodyPr>
          <a:lstStyle/>
          <a:p>
            <a:pPr algn="l"/>
            <a:r>
              <a:rPr lang="en-US" sz="2000" dirty="0" smtClean="0">
                <a:solidFill>
                  <a:srgbClr val="C00000"/>
                </a:solidFill>
                <a:latin typeface="Arial Black" panose="020B0A04020102020204" pitchFamily="34" charset="0"/>
              </a:rPr>
              <a:t>User Demo Files</a:t>
            </a:r>
            <a:r>
              <a:rPr lang="en-US" sz="2000" dirty="0" smtClean="0">
                <a:latin typeface="Arial Black" panose="020B0A04020102020204" pitchFamily="34" charset="0"/>
              </a:rPr>
              <a:t/>
            </a:r>
            <a:br>
              <a:rPr lang="en-US" sz="2000" dirty="0" smtClean="0">
                <a:latin typeface="Arial Black" panose="020B0A04020102020204" pitchFamily="34" charset="0"/>
              </a:rPr>
            </a:br>
            <a:r>
              <a:rPr lang="en-US" sz="2000" dirty="0" smtClean="0">
                <a:latin typeface="Arial Black" panose="020B0A04020102020204" pitchFamily="34" charset="0"/>
              </a:rPr>
              <a:t>Three Levels of Input levels are shown on the next set of slides including: </a:t>
            </a:r>
            <a:br>
              <a:rPr lang="en-US" sz="2000" dirty="0" smtClean="0">
                <a:latin typeface="Arial Black" panose="020B0A04020102020204" pitchFamily="34" charset="0"/>
              </a:rPr>
            </a:br>
            <a:r>
              <a:rPr lang="en-US" sz="2000" dirty="0" smtClean="0">
                <a:latin typeface="Arial Black" panose="020B0A04020102020204" pitchFamily="34" charset="0"/>
              </a:rPr>
              <a:t>(Three-Demo-Examples) for Each Level. </a:t>
            </a:r>
            <a:br>
              <a:rPr lang="en-US" sz="2000" dirty="0" smtClean="0">
                <a:latin typeface="Arial Black" panose="020B0A04020102020204" pitchFamily="34" charset="0"/>
              </a:rPr>
            </a:br>
            <a:r>
              <a:rPr lang="en-US" sz="2000" dirty="0">
                <a:latin typeface="Arial Black" panose="020B0A04020102020204" pitchFamily="34" charset="0"/>
              </a:rPr>
              <a:t/>
            </a:r>
            <a:br>
              <a:rPr lang="en-US" sz="2000" dirty="0">
                <a:latin typeface="Arial Black" panose="020B0A04020102020204" pitchFamily="34" charset="0"/>
              </a:rPr>
            </a:br>
            <a:r>
              <a:rPr lang="en-US" sz="2000" u="sng" dirty="0" smtClean="0">
                <a:solidFill>
                  <a:srgbClr val="C00000"/>
                </a:solidFill>
                <a:latin typeface="Arial Black" panose="020B0A04020102020204" pitchFamily="34" charset="0"/>
              </a:rPr>
              <a:t>You</a:t>
            </a:r>
            <a:r>
              <a:rPr lang="en-US" sz="2000" dirty="0" smtClean="0">
                <a:latin typeface="Arial Black" panose="020B0A04020102020204" pitchFamily="34" charset="0"/>
              </a:rPr>
              <a:t> can </a:t>
            </a:r>
            <a:r>
              <a:rPr lang="en-US" sz="2000" u="sng" dirty="0" smtClean="0">
                <a:latin typeface="Arial Black" panose="020B0A04020102020204" pitchFamily="34" charset="0"/>
              </a:rPr>
              <a:t>Open</a:t>
            </a:r>
            <a:r>
              <a:rPr lang="en-US" sz="2000" dirty="0" smtClean="0">
                <a:latin typeface="Arial Black" panose="020B0A04020102020204" pitchFamily="34" charset="0"/>
              </a:rPr>
              <a:t> each </a:t>
            </a:r>
            <a:r>
              <a:rPr lang="en-US" sz="2000" u="sng" dirty="0" smtClean="0">
                <a:latin typeface="Arial Black" panose="020B0A04020102020204" pitchFamily="34" charset="0"/>
              </a:rPr>
              <a:t>Case</a:t>
            </a:r>
            <a:r>
              <a:rPr lang="en-US" sz="2000" dirty="0" smtClean="0">
                <a:latin typeface="Arial Black" panose="020B0A04020102020204" pitchFamily="34" charset="0"/>
              </a:rPr>
              <a:t> and change certain Variables to </a:t>
            </a:r>
            <a:r>
              <a:rPr lang="en-US" sz="2000" u="sng" dirty="0" smtClean="0">
                <a:solidFill>
                  <a:srgbClr val="C00000"/>
                </a:solidFill>
                <a:latin typeface="Arial Black" panose="020B0A04020102020204" pitchFamily="34" charset="0"/>
              </a:rPr>
              <a:t>See for Yourself </a:t>
            </a:r>
            <a:r>
              <a:rPr lang="en-US" sz="2000" dirty="0" smtClean="0">
                <a:latin typeface="Arial Black" panose="020B0A04020102020204" pitchFamily="34" charset="0"/>
              </a:rPr>
              <a:t>how changes effect:</a:t>
            </a:r>
            <a:br>
              <a:rPr lang="en-US" sz="2000" dirty="0" smtClean="0">
                <a:latin typeface="Arial Black" panose="020B0A04020102020204" pitchFamily="34" charset="0"/>
              </a:rPr>
            </a:br>
            <a:r>
              <a:rPr lang="en-US" sz="2000" dirty="0" smtClean="0">
                <a:latin typeface="Arial Black" panose="020B0A04020102020204" pitchFamily="34" charset="0"/>
              </a:rPr>
              <a:t/>
            </a:r>
            <a:br>
              <a:rPr lang="en-US" sz="2000" dirty="0" smtClean="0">
                <a:latin typeface="Arial Black" panose="020B0A04020102020204" pitchFamily="34" charset="0"/>
              </a:rPr>
            </a:br>
            <a:r>
              <a:rPr lang="en-US" sz="2000" dirty="0" smtClean="0">
                <a:latin typeface="Arial Black" panose="020B0A04020102020204" pitchFamily="34" charset="0"/>
              </a:rPr>
              <a:t>1. Injection Rate through Time</a:t>
            </a:r>
            <a:br>
              <a:rPr lang="en-US" sz="2000" dirty="0" smtClean="0">
                <a:latin typeface="Arial Black" panose="020B0A04020102020204" pitchFamily="34" charset="0"/>
              </a:rPr>
            </a:br>
            <a:r>
              <a:rPr lang="en-US" sz="2000" dirty="0" smtClean="0">
                <a:latin typeface="Arial Black" panose="020B0A04020102020204" pitchFamily="34" charset="0"/>
              </a:rPr>
              <a:t>2. Plume Areal Maximum Extent</a:t>
            </a:r>
            <a:br>
              <a:rPr lang="en-US" sz="2000" dirty="0" smtClean="0">
                <a:latin typeface="Arial Black" panose="020B0A04020102020204" pitchFamily="34" charset="0"/>
              </a:rPr>
            </a:br>
            <a:r>
              <a:rPr lang="en-US" sz="2000" dirty="0" smtClean="0">
                <a:latin typeface="Arial Black" panose="020B0A04020102020204" pitchFamily="34" charset="0"/>
              </a:rPr>
              <a:t>3. Plume Layer Horizontal Extent</a:t>
            </a:r>
            <a:br>
              <a:rPr lang="en-US" sz="2000" dirty="0" smtClean="0">
                <a:latin typeface="Arial Black" panose="020B0A04020102020204" pitchFamily="34" charset="0"/>
              </a:rPr>
            </a:br>
            <a:r>
              <a:rPr lang="en-US" sz="2000" dirty="0">
                <a:latin typeface="Arial Black" panose="020B0A04020102020204" pitchFamily="34" charset="0"/>
              </a:rPr>
              <a:t>4. Two Observation Well Calculations (870 ft </a:t>
            </a:r>
            <a:r>
              <a:rPr lang="en-US" sz="2000" dirty="0" smtClean="0">
                <a:latin typeface="Arial Black" panose="020B0A04020102020204" pitchFamily="34" charset="0"/>
              </a:rPr>
              <a:t>and 3000 </a:t>
            </a:r>
            <a:r>
              <a:rPr lang="en-US" sz="2000" dirty="0">
                <a:latin typeface="Arial Black" panose="020B0A04020102020204" pitchFamily="34" charset="0"/>
              </a:rPr>
              <a:t>ft</a:t>
            </a:r>
            <a:r>
              <a:rPr lang="en-US" sz="2000" dirty="0" smtClean="0">
                <a:latin typeface="Arial Black" panose="020B0A04020102020204" pitchFamily="34" charset="0"/>
              </a:rPr>
              <a:t>)</a:t>
            </a:r>
            <a:br>
              <a:rPr lang="en-US" sz="2000" dirty="0" smtClean="0">
                <a:latin typeface="Arial Black" panose="020B0A04020102020204" pitchFamily="34" charset="0"/>
              </a:rPr>
            </a:br>
            <a:r>
              <a:rPr lang="en-US" sz="2000" dirty="0" smtClean="0">
                <a:latin typeface="Arial Black" panose="020B0A04020102020204" pitchFamily="34" charset="0"/>
              </a:rPr>
              <a:t>5. Dynamic Pressure Response with Time</a:t>
            </a:r>
            <a:r>
              <a:rPr lang="en-US" sz="2000" dirty="0">
                <a:latin typeface="Arial Black" panose="020B0A04020102020204" pitchFamily="34" charset="0"/>
              </a:rPr>
              <a:t/>
            </a:r>
            <a:br>
              <a:rPr lang="en-US" sz="2000" dirty="0">
                <a:latin typeface="Arial Black" panose="020B0A04020102020204" pitchFamily="34" charset="0"/>
              </a:rPr>
            </a:br>
            <a:r>
              <a:rPr lang="en-US" sz="2000" dirty="0" smtClean="0">
                <a:latin typeface="Arial Black" panose="020B0A04020102020204" pitchFamily="34" charset="0"/>
              </a:rPr>
              <a:t>6. CO</a:t>
            </a:r>
            <a:r>
              <a:rPr lang="en-US" sz="2000" baseline="-25000" dirty="0" smtClean="0">
                <a:latin typeface="Arial Black" panose="020B0A04020102020204" pitchFamily="34" charset="0"/>
              </a:rPr>
              <a:t>2</a:t>
            </a:r>
            <a:r>
              <a:rPr lang="en-US" sz="2000" dirty="0" smtClean="0">
                <a:latin typeface="Arial Black" panose="020B0A04020102020204" pitchFamily="34" charset="0"/>
              </a:rPr>
              <a:t> Pressure (Inj, Contr/Expnd, Stabilization)</a:t>
            </a:r>
            <a:br>
              <a:rPr lang="en-US" sz="2000" dirty="0" smtClean="0">
                <a:latin typeface="Arial Black" panose="020B0A04020102020204" pitchFamily="34" charset="0"/>
              </a:rPr>
            </a:br>
            <a:r>
              <a:rPr lang="en-US" sz="2000" dirty="0" smtClean="0">
                <a:latin typeface="Arial Black" panose="020B0A04020102020204" pitchFamily="34" charset="0"/>
              </a:rPr>
              <a:t>7. </a:t>
            </a:r>
            <a:r>
              <a:rPr lang="en-US" sz="2000" dirty="0">
                <a:latin typeface="Arial Black" panose="020B0A04020102020204" pitchFamily="34" charset="0"/>
              </a:rPr>
              <a:t>CO</a:t>
            </a:r>
            <a:r>
              <a:rPr lang="en-US" sz="2000" baseline="-25000" dirty="0">
                <a:latin typeface="Arial Black" panose="020B0A04020102020204" pitchFamily="34" charset="0"/>
              </a:rPr>
              <a:t>2</a:t>
            </a:r>
            <a:r>
              <a:rPr lang="en-US" sz="2000" dirty="0">
                <a:latin typeface="Arial Black" panose="020B0A04020102020204" pitchFamily="34" charset="0"/>
              </a:rPr>
              <a:t> Saturation Changes through Time</a:t>
            </a:r>
            <a:br>
              <a:rPr lang="en-US" sz="2000" dirty="0">
                <a:latin typeface="Arial Black" panose="020B0A04020102020204" pitchFamily="34" charset="0"/>
              </a:rPr>
            </a:br>
            <a:r>
              <a:rPr lang="en-US" sz="2000" dirty="0">
                <a:latin typeface="Arial Black" panose="020B0A04020102020204" pitchFamily="34" charset="0"/>
              </a:rPr>
              <a:t> </a:t>
            </a:r>
          </a:p>
        </p:txBody>
      </p:sp>
      <p:sp>
        <p:nvSpPr>
          <p:cNvPr id="3" name="Title 1"/>
          <p:cNvSpPr txBox="1">
            <a:spLocks/>
          </p:cNvSpPr>
          <p:nvPr/>
        </p:nvSpPr>
        <p:spPr>
          <a:xfrm>
            <a:off x="269137" y="76200"/>
            <a:ext cx="8229600" cy="68443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C00000"/>
                </a:solidFill>
              </a:rPr>
              <a:t>Scoping Model Demo Files</a:t>
            </a:r>
            <a:endParaRPr lang="en-US" b="1" dirty="0">
              <a:solidFill>
                <a:srgbClr val="C00000"/>
              </a:solidFill>
            </a:endParaRPr>
          </a:p>
        </p:txBody>
      </p:sp>
    </p:spTree>
    <p:extLst>
      <p:ext uri="{BB962C8B-B14F-4D97-AF65-F5344CB8AC3E}">
        <p14:creationId xmlns:p14="http://schemas.microsoft.com/office/powerpoint/2010/main" val="2688380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nagit_PPT98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445" y="4852042"/>
            <a:ext cx="8579206" cy="1451816"/>
          </a:xfrm>
          <a:prstGeom prst="rect">
            <a:avLst/>
          </a:prstGeom>
          <a:ln w="12700">
            <a:solidFill>
              <a:schemeClr val="tx1"/>
            </a:solidFill>
          </a:ln>
        </p:spPr>
      </p:pic>
      <p:pic>
        <p:nvPicPr>
          <p:cNvPr id="4" name="Snagit_PPTE1C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1" y="3085615"/>
            <a:ext cx="8585303" cy="1304762"/>
          </a:xfrm>
          <a:prstGeom prst="rect">
            <a:avLst/>
          </a:prstGeom>
          <a:ln w="12700">
            <a:solidFill>
              <a:schemeClr val="tx1"/>
            </a:solidFill>
          </a:ln>
        </p:spPr>
      </p:pic>
      <p:pic>
        <p:nvPicPr>
          <p:cNvPr id="3" name="Snagit_PPT12E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296769"/>
            <a:ext cx="8609687" cy="1413716"/>
          </a:xfrm>
          <a:prstGeom prst="rect">
            <a:avLst/>
          </a:prstGeom>
          <a:ln w="12700">
            <a:solidFill>
              <a:schemeClr val="tx1"/>
            </a:solidFill>
          </a:ln>
        </p:spPr>
      </p:pic>
      <p:sp>
        <p:nvSpPr>
          <p:cNvPr id="2" name="Title 1"/>
          <p:cNvSpPr txBox="1">
            <a:spLocks/>
          </p:cNvSpPr>
          <p:nvPr/>
        </p:nvSpPr>
        <p:spPr>
          <a:xfrm>
            <a:off x="269137" y="153769"/>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General Model - Level 1 Cases </a:t>
            </a:r>
            <a:br>
              <a:rPr lang="en-US" b="1" dirty="0" smtClean="0"/>
            </a:br>
            <a:endParaRPr lang="en-US" b="1" dirty="0"/>
          </a:p>
        </p:txBody>
      </p:sp>
      <p:sp>
        <p:nvSpPr>
          <p:cNvPr id="6" name="TextBox 5"/>
          <p:cNvSpPr txBox="1"/>
          <p:nvPr/>
        </p:nvSpPr>
        <p:spPr>
          <a:xfrm>
            <a:off x="1371599" y="680763"/>
            <a:ext cx="7053985" cy="646331"/>
          </a:xfrm>
          <a:prstGeom prst="rect">
            <a:avLst/>
          </a:prstGeom>
          <a:noFill/>
        </p:spPr>
        <p:txBody>
          <a:bodyPr wrap="square" rtlCol="0">
            <a:spAutoFit/>
          </a:bodyPr>
          <a:lstStyle/>
          <a:p>
            <a:r>
              <a:rPr lang="en-US" b="1" dirty="0" smtClean="0">
                <a:solidFill>
                  <a:srgbClr val="C00000"/>
                </a:solidFill>
                <a:latin typeface="Arial Black" panose="020B0A04020102020204" pitchFamily="34" charset="0"/>
              </a:rPr>
              <a:t>Modifications: Constant Injection Rate and Time</a:t>
            </a:r>
          </a:p>
          <a:p>
            <a:r>
              <a:rPr lang="en-US" b="1" dirty="0" smtClean="0">
                <a:latin typeface="Arial Black" panose="020B0A04020102020204" pitchFamily="34" charset="0"/>
              </a:rPr>
              <a:t>(Baby Steps)</a:t>
            </a:r>
            <a:endParaRPr lang="en-US" b="1" dirty="0">
              <a:latin typeface="Arial Black" panose="020B0A04020102020204" pitchFamily="34" charset="0"/>
            </a:endParaRPr>
          </a:p>
        </p:txBody>
      </p:sp>
      <p:sp>
        <p:nvSpPr>
          <p:cNvPr id="10" name="Rectangle 9"/>
          <p:cNvSpPr/>
          <p:nvPr/>
        </p:nvSpPr>
        <p:spPr>
          <a:xfrm>
            <a:off x="152400" y="2710485"/>
            <a:ext cx="8839200" cy="215444"/>
          </a:xfrm>
          <a:prstGeom prst="rect">
            <a:avLst/>
          </a:prstGeom>
        </p:spPr>
        <p:txBody>
          <a:bodyPr wrap="square">
            <a:spAutoFit/>
          </a:bodyPr>
          <a:lstStyle/>
          <a:p>
            <a:r>
              <a:rPr lang="en-US" sz="800" dirty="0">
                <a:latin typeface="Arial Black" panose="020B0A04020102020204" pitchFamily="34" charset="0"/>
              </a:rPr>
              <a:t>Level 1 Case </a:t>
            </a:r>
            <a:r>
              <a:rPr lang="en-US" sz="800" dirty="0" smtClean="0">
                <a:latin typeface="Arial Black" panose="020B0A04020102020204" pitchFamily="34" charset="0"/>
              </a:rPr>
              <a:t>1</a:t>
            </a:r>
            <a:endParaRPr lang="en-US" sz="800" dirty="0">
              <a:latin typeface="Arial Black" panose="020B0A04020102020204" pitchFamily="34" charset="0"/>
            </a:endParaRPr>
          </a:p>
        </p:txBody>
      </p:sp>
      <p:sp>
        <p:nvSpPr>
          <p:cNvPr id="13" name="Rectangle 12"/>
          <p:cNvSpPr/>
          <p:nvPr/>
        </p:nvSpPr>
        <p:spPr>
          <a:xfrm>
            <a:off x="155445" y="4390377"/>
            <a:ext cx="8567013" cy="215444"/>
          </a:xfrm>
          <a:prstGeom prst="rect">
            <a:avLst/>
          </a:prstGeom>
        </p:spPr>
        <p:txBody>
          <a:bodyPr wrap="square">
            <a:spAutoFit/>
          </a:bodyPr>
          <a:lstStyle/>
          <a:p>
            <a:r>
              <a:rPr lang="en-US" sz="800" b="1" dirty="0">
                <a:latin typeface="Arial Black" panose="020B0A04020102020204" pitchFamily="34" charset="0"/>
              </a:rPr>
              <a:t>Level 1 Case </a:t>
            </a:r>
            <a:r>
              <a:rPr lang="en-US" sz="800" b="1" dirty="0" smtClean="0">
                <a:latin typeface="Arial Black" panose="020B0A04020102020204" pitchFamily="34" charset="0"/>
              </a:rPr>
              <a:t>2</a:t>
            </a:r>
            <a:endParaRPr lang="en-US" sz="800" dirty="0">
              <a:latin typeface="Arial Black" panose="020B0A04020102020204" pitchFamily="34" charset="0"/>
            </a:endParaRPr>
          </a:p>
        </p:txBody>
      </p:sp>
      <p:sp>
        <p:nvSpPr>
          <p:cNvPr id="14" name="Rectangle 13"/>
          <p:cNvSpPr/>
          <p:nvPr/>
        </p:nvSpPr>
        <p:spPr>
          <a:xfrm>
            <a:off x="155444" y="6303858"/>
            <a:ext cx="8567013" cy="215444"/>
          </a:xfrm>
          <a:prstGeom prst="rect">
            <a:avLst/>
          </a:prstGeom>
        </p:spPr>
        <p:txBody>
          <a:bodyPr wrap="square">
            <a:spAutoFit/>
          </a:bodyPr>
          <a:lstStyle/>
          <a:p>
            <a:r>
              <a:rPr lang="en-US" sz="800" b="1" dirty="0">
                <a:latin typeface="Arial Black" panose="020B0A04020102020204" pitchFamily="34" charset="0"/>
              </a:rPr>
              <a:t>Level 1 Case </a:t>
            </a:r>
            <a:r>
              <a:rPr lang="en-US" sz="800" b="1" dirty="0" smtClean="0">
                <a:latin typeface="Arial Black" panose="020B0A04020102020204" pitchFamily="34" charset="0"/>
              </a:rPr>
              <a:t>3</a:t>
            </a:r>
            <a:endParaRPr lang="en-US" sz="800" dirty="0">
              <a:latin typeface="Arial Black" panose="020B0A04020102020204" pitchFamily="34" charset="0"/>
            </a:endParaRPr>
          </a:p>
        </p:txBody>
      </p:sp>
    </p:spTree>
    <p:extLst>
      <p:ext uri="{BB962C8B-B14F-4D97-AF65-F5344CB8AC3E}">
        <p14:creationId xmlns:p14="http://schemas.microsoft.com/office/powerpoint/2010/main" val="1470156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nagit_PPTE7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746" y="1331791"/>
            <a:ext cx="8560918" cy="1421336"/>
          </a:xfrm>
          <a:prstGeom prst="rect">
            <a:avLst/>
          </a:prstGeom>
          <a:ln w="12700">
            <a:solidFill>
              <a:schemeClr val="tx1"/>
            </a:solidFill>
          </a:ln>
        </p:spPr>
      </p:pic>
      <p:pic>
        <p:nvPicPr>
          <p:cNvPr id="8" name="Snagit_PPT4BA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174" y="3214792"/>
            <a:ext cx="8585303" cy="1304762"/>
          </a:xfrm>
          <a:prstGeom prst="rect">
            <a:avLst/>
          </a:prstGeom>
          <a:ln w="12700">
            <a:solidFill>
              <a:schemeClr val="tx1"/>
            </a:solidFill>
          </a:ln>
        </p:spPr>
      </p:pic>
      <p:pic>
        <p:nvPicPr>
          <p:cNvPr id="7" name="Snagit_PPTB0D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33" y="4910415"/>
            <a:ext cx="8585303" cy="1413716"/>
          </a:xfrm>
          <a:prstGeom prst="rect">
            <a:avLst/>
          </a:prstGeom>
          <a:ln w="12700">
            <a:solidFill>
              <a:schemeClr val="tx1"/>
            </a:solidFill>
          </a:ln>
        </p:spPr>
      </p:pic>
      <p:sp>
        <p:nvSpPr>
          <p:cNvPr id="2" name="Title 1"/>
          <p:cNvSpPr txBox="1">
            <a:spLocks/>
          </p:cNvSpPr>
          <p:nvPr/>
        </p:nvSpPr>
        <p:spPr>
          <a:xfrm>
            <a:off x="272185" y="228600"/>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General Model - Level 2 Cases </a:t>
            </a:r>
            <a:br>
              <a:rPr lang="en-US" b="1" dirty="0" smtClean="0"/>
            </a:br>
            <a:endParaRPr lang="en-US" b="1" dirty="0"/>
          </a:p>
        </p:txBody>
      </p:sp>
      <p:sp>
        <p:nvSpPr>
          <p:cNvPr id="6" name="TextBox 5"/>
          <p:cNvSpPr txBox="1"/>
          <p:nvPr/>
        </p:nvSpPr>
        <p:spPr>
          <a:xfrm>
            <a:off x="1447800" y="725269"/>
            <a:ext cx="6477000" cy="646331"/>
          </a:xfrm>
          <a:prstGeom prst="rect">
            <a:avLst/>
          </a:prstGeom>
          <a:noFill/>
        </p:spPr>
        <p:txBody>
          <a:bodyPr wrap="square" rtlCol="0">
            <a:spAutoFit/>
          </a:bodyPr>
          <a:lstStyle/>
          <a:p>
            <a:r>
              <a:rPr lang="en-US" b="1" dirty="0" smtClean="0">
                <a:solidFill>
                  <a:srgbClr val="C00000"/>
                </a:solidFill>
                <a:latin typeface="Arial Black" panose="020B0A04020102020204" pitchFamily="34" charset="0"/>
              </a:rPr>
              <a:t>Modifications: Variable Injection Rate and Time</a:t>
            </a:r>
          </a:p>
          <a:p>
            <a:r>
              <a:rPr lang="en-US" b="1" dirty="0" smtClean="0">
                <a:solidFill>
                  <a:srgbClr val="C00000"/>
                </a:solidFill>
                <a:latin typeface="Arial Black" panose="020B0A04020102020204" pitchFamily="34" charset="0"/>
              </a:rPr>
              <a:t>With Bottom-up Layer Optimization through Time</a:t>
            </a:r>
            <a:endParaRPr lang="en-US" b="1" dirty="0">
              <a:solidFill>
                <a:srgbClr val="C00000"/>
              </a:solidFill>
              <a:latin typeface="Arial Black" panose="020B0A04020102020204" pitchFamily="34" charset="0"/>
            </a:endParaRPr>
          </a:p>
        </p:txBody>
      </p:sp>
      <p:sp>
        <p:nvSpPr>
          <p:cNvPr id="13" name="Rectangle 12"/>
          <p:cNvSpPr/>
          <p:nvPr/>
        </p:nvSpPr>
        <p:spPr>
          <a:xfrm>
            <a:off x="168548" y="6324130"/>
            <a:ext cx="8594447" cy="215444"/>
          </a:xfrm>
          <a:prstGeom prst="rect">
            <a:avLst/>
          </a:prstGeom>
        </p:spPr>
        <p:txBody>
          <a:bodyPr wrap="square">
            <a:spAutoFit/>
          </a:bodyPr>
          <a:lstStyle/>
          <a:p>
            <a:r>
              <a:rPr lang="en-US" sz="800" b="1" dirty="0">
                <a:latin typeface="Arial Black" panose="020B0A04020102020204" pitchFamily="34" charset="0"/>
              </a:rPr>
              <a:t>Level 2 Case </a:t>
            </a:r>
            <a:r>
              <a:rPr lang="en-US" sz="800" b="1" dirty="0" smtClean="0">
                <a:latin typeface="Arial Black" panose="020B0A04020102020204" pitchFamily="34" charset="0"/>
              </a:rPr>
              <a:t>1</a:t>
            </a:r>
            <a:endParaRPr lang="en-US" sz="800" dirty="0">
              <a:latin typeface="Arial Black" panose="020B0A04020102020204" pitchFamily="34" charset="0"/>
            </a:endParaRPr>
          </a:p>
        </p:txBody>
      </p:sp>
      <p:sp>
        <p:nvSpPr>
          <p:cNvPr id="14" name="Rectangle 13"/>
          <p:cNvSpPr/>
          <p:nvPr/>
        </p:nvSpPr>
        <p:spPr>
          <a:xfrm>
            <a:off x="217318" y="4568259"/>
            <a:ext cx="8585303" cy="215444"/>
          </a:xfrm>
          <a:prstGeom prst="rect">
            <a:avLst/>
          </a:prstGeom>
        </p:spPr>
        <p:txBody>
          <a:bodyPr wrap="square">
            <a:spAutoFit/>
          </a:bodyPr>
          <a:lstStyle/>
          <a:p>
            <a:r>
              <a:rPr lang="en-US" sz="800" b="1" dirty="0">
                <a:latin typeface="Arial Black" panose="020B0A04020102020204" pitchFamily="34" charset="0"/>
              </a:rPr>
              <a:t>Level 2 Case </a:t>
            </a:r>
            <a:r>
              <a:rPr lang="en-US" sz="800" b="1" dirty="0" smtClean="0">
                <a:latin typeface="Arial Black" panose="020B0A04020102020204" pitchFamily="34" charset="0"/>
              </a:rPr>
              <a:t>2</a:t>
            </a:r>
            <a:endParaRPr lang="en-US" sz="800" dirty="0">
              <a:latin typeface="Arial Black" panose="020B0A04020102020204" pitchFamily="34" charset="0"/>
            </a:endParaRPr>
          </a:p>
        </p:txBody>
      </p:sp>
      <p:sp>
        <p:nvSpPr>
          <p:cNvPr id="15" name="Rectangle 14"/>
          <p:cNvSpPr/>
          <p:nvPr/>
        </p:nvSpPr>
        <p:spPr>
          <a:xfrm>
            <a:off x="192933" y="2813398"/>
            <a:ext cx="8570062" cy="215444"/>
          </a:xfrm>
          <a:prstGeom prst="rect">
            <a:avLst/>
          </a:prstGeom>
        </p:spPr>
        <p:txBody>
          <a:bodyPr wrap="square">
            <a:spAutoFit/>
          </a:bodyPr>
          <a:lstStyle/>
          <a:p>
            <a:r>
              <a:rPr lang="en-US" sz="800" b="1" dirty="0">
                <a:latin typeface="Arial Black" panose="020B0A04020102020204" pitchFamily="34" charset="0"/>
              </a:rPr>
              <a:t>Level 2 Case </a:t>
            </a:r>
            <a:r>
              <a:rPr lang="en-US" sz="800" b="1" dirty="0" smtClean="0">
                <a:latin typeface="Arial Black" panose="020B0A04020102020204" pitchFamily="34" charset="0"/>
              </a:rPr>
              <a:t>3</a:t>
            </a:r>
            <a:endParaRPr lang="en-US" sz="800" dirty="0">
              <a:latin typeface="Arial Black" panose="020B0A04020102020204" pitchFamily="34" charset="0"/>
            </a:endParaRPr>
          </a:p>
        </p:txBody>
      </p:sp>
    </p:spTree>
    <p:extLst>
      <p:ext uri="{BB962C8B-B14F-4D97-AF65-F5344CB8AC3E}">
        <p14:creationId xmlns:p14="http://schemas.microsoft.com/office/powerpoint/2010/main" val="979391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2185" y="228600"/>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General Model - Level 3 Cases </a:t>
            </a:r>
            <a:br>
              <a:rPr lang="en-US" b="1" dirty="0" smtClean="0"/>
            </a:br>
            <a:endParaRPr lang="en-US" b="1" dirty="0"/>
          </a:p>
        </p:txBody>
      </p:sp>
      <p:pic>
        <p:nvPicPr>
          <p:cNvPr id="3" name="Snagit_PPT834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221" y="1219200"/>
            <a:ext cx="8567016" cy="1400000"/>
          </a:xfrm>
          <a:prstGeom prst="rect">
            <a:avLst/>
          </a:prstGeom>
          <a:ln w="12700">
            <a:solidFill>
              <a:schemeClr val="tx1"/>
            </a:solidFill>
          </a:ln>
        </p:spPr>
      </p:pic>
      <p:pic>
        <p:nvPicPr>
          <p:cNvPr id="4" name="Snagit_PPT8F9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13" y="3124200"/>
            <a:ext cx="8567015" cy="1304762"/>
          </a:xfrm>
          <a:prstGeom prst="rect">
            <a:avLst/>
          </a:prstGeom>
          <a:ln w="12700">
            <a:solidFill>
              <a:schemeClr val="tx1"/>
            </a:solidFill>
          </a:ln>
        </p:spPr>
      </p:pic>
      <p:pic>
        <p:nvPicPr>
          <p:cNvPr id="5" name="Snagit_PPT99B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461" y="4876800"/>
            <a:ext cx="8567015" cy="1400000"/>
          </a:xfrm>
          <a:prstGeom prst="rect">
            <a:avLst/>
          </a:prstGeom>
          <a:ln w="12700">
            <a:solidFill>
              <a:schemeClr val="tx1"/>
            </a:solidFill>
          </a:ln>
        </p:spPr>
      </p:pic>
      <p:sp>
        <p:nvSpPr>
          <p:cNvPr id="6" name="TextBox 5"/>
          <p:cNvSpPr txBox="1"/>
          <p:nvPr/>
        </p:nvSpPr>
        <p:spPr>
          <a:xfrm>
            <a:off x="1410155" y="705660"/>
            <a:ext cx="6248400" cy="369332"/>
          </a:xfrm>
          <a:prstGeom prst="rect">
            <a:avLst/>
          </a:prstGeom>
          <a:noFill/>
        </p:spPr>
        <p:txBody>
          <a:bodyPr wrap="square" rtlCol="0">
            <a:spAutoFit/>
          </a:bodyPr>
          <a:lstStyle/>
          <a:p>
            <a:r>
              <a:rPr lang="en-US" b="1" dirty="0" smtClean="0">
                <a:solidFill>
                  <a:srgbClr val="C00000"/>
                </a:solidFill>
                <a:latin typeface="Arial Black" panose="020B0A04020102020204" pitchFamily="34" charset="0"/>
              </a:rPr>
              <a:t>Modifications: Variable Injection Rate and Time</a:t>
            </a:r>
            <a:endParaRPr lang="en-US" b="1" dirty="0">
              <a:solidFill>
                <a:srgbClr val="C00000"/>
              </a:solidFill>
              <a:latin typeface="Arial Black" panose="020B0A04020102020204" pitchFamily="34" charset="0"/>
            </a:endParaRPr>
          </a:p>
        </p:txBody>
      </p:sp>
      <p:sp>
        <p:nvSpPr>
          <p:cNvPr id="8" name="Rectangle 7"/>
          <p:cNvSpPr/>
          <p:nvPr/>
        </p:nvSpPr>
        <p:spPr>
          <a:xfrm>
            <a:off x="211221" y="2619200"/>
            <a:ext cx="8567015" cy="215444"/>
          </a:xfrm>
          <a:prstGeom prst="rect">
            <a:avLst/>
          </a:prstGeom>
        </p:spPr>
        <p:txBody>
          <a:bodyPr wrap="square">
            <a:spAutoFit/>
          </a:bodyPr>
          <a:lstStyle/>
          <a:p>
            <a:r>
              <a:rPr lang="en-US" sz="800" b="1" dirty="0">
                <a:latin typeface="Arial Black" panose="020B0A04020102020204" pitchFamily="34" charset="0"/>
              </a:rPr>
              <a:t>Level 3 Case </a:t>
            </a:r>
            <a:r>
              <a:rPr lang="en-US" sz="800" b="1" dirty="0" smtClean="0">
                <a:latin typeface="Arial Black" panose="020B0A04020102020204" pitchFamily="34" charset="0"/>
              </a:rPr>
              <a:t>1</a:t>
            </a:r>
            <a:endParaRPr lang="en-US" sz="800" dirty="0">
              <a:latin typeface="Arial Black" panose="020B0A04020102020204" pitchFamily="34" charset="0"/>
            </a:endParaRPr>
          </a:p>
        </p:txBody>
      </p:sp>
      <p:sp>
        <p:nvSpPr>
          <p:cNvPr id="9" name="Rectangle 8"/>
          <p:cNvSpPr/>
          <p:nvPr/>
        </p:nvSpPr>
        <p:spPr>
          <a:xfrm>
            <a:off x="217317" y="4538246"/>
            <a:ext cx="8567015" cy="215444"/>
          </a:xfrm>
          <a:prstGeom prst="rect">
            <a:avLst/>
          </a:prstGeom>
        </p:spPr>
        <p:txBody>
          <a:bodyPr wrap="square">
            <a:spAutoFit/>
          </a:bodyPr>
          <a:lstStyle/>
          <a:p>
            <a:r>
              <a:rPr lang="en-US" sz="800" b="1" dirty="0">
                <a:latin typeface="Arial Black" panose="020B0A04020102020204" pitchFamily="34" charset="0"/>
              </a:rPr>
              <a:t>Level 3 Case </a:t>
            </a:r>
            <a:r>
              <a:rPr lang="en-US" sz="800" b="1" dirty="0" smtClean="0">
                <a:latin typeface="Arial Black" panose="020B0A04020102020204" pitchFamily="34" charset="0"/>
              </a:rPr>
              <a:t>2</a:t>
            </a:r>
            <a:endParaRPr lang="en-US" sz="800" dirty="0">
              <a:latin typeface="Arial Black" panose="020B0A04020102020204" pitchFamily="34" charset="0"/>
            </a:endParaRPr>
          </a:p>
        </p:txBody>
      </p:sp>
      <p:sp>
        <p:nvSpPr>
          <p:cNvPr id="10" name="Rectangle 9"/>
          <p:cNvSpPr/>
          <p:nvPr/>
        </p:nvSpPr>
        <p:spPr>
          <a:xfrm>
            <a:off x="211221" y="6276800"/>
            <a:ext cx="8582255" cy="215444"/>
          </a:xfrm>
          <a:prstGeom prst="rect">
            <a:avLst/>
          </a:prstGeom>
        </p:spPr>
        <p:txBody>
          <a:bodyPr wrap="square">
            <a:spAutoFit/>
          </a:bodyPr>
          <a:lstStyle/>
          <a:p>
            <a:r>
              <a:rPr lang="en-US" sz="800" b="1" dirty="0">
                <a:latin typeface="Arial Black" panose="020B0A04020102020204" pitchFamily="34" charset="0"/>
              </a:rPr>
              <a:t>Level 3 Case </a:t>
            </a:r>
            <a:r>
              <a:rPr lang="en-US" sz="800" b="1" dirty="0" smtClean="0">
                <a:latin typeface="Arial Black" panose="020B0A04020102020204" pitchFamily="34" charset="0"/>
              </a:rPr>
              <a:t>3</a:t>
            </a:r>
            <a:endParaRPr lang="en-US" sz="800" dirty="0">
              <a:latin typeface="Arial Black" panose="020B0A04020102020204" pitchFamily="34" charset="0"/>
            </a:endParaRPr>
          </a:p>
        </p:txBody>
      </p:sp>
    </p:spTree>
    <p:extLst>
      <p:ext uri="{BB962C8B-B14F-4D97-AF65-F5344CB8AC3E}">
        <p14:creationId xmlns:p14="http://schemas.microsoft.com/office/powerpoint/2010/main" val="1062166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137" y="762000"/>
            <a:ext cx="8417663" cy="6019800"/>
          </a:xfrm>
        </p:spPr>
        <p:txBody>
          <a:bodyPr>
            <a:normAutofit fontScale="90000"/>
          </a:bodyPr>
          <a:lstStyle/>
          <a:p>
            <a:pPr algn="l"/>
            <a:r>
              <a:rPr lang="en-US" sz="2000" dirty="0">
                <a:solidFill>
                  <a:srgbClr val="C00000"/>
                </a:solidFill>
                <a:latin typeface="Arial Black" panose="020B0A04020102020204" pitchFamily="34" charset="0"/>
              </a:rPr>
              <a:t>S</a:t>
            </a:r>
            <a:r>
              <a:rPr lang="en-US" sz="2000" dirty="0" smtClean="0">
                <a:solidFill>
                  <a:srgbClr val="C00000"/>
                </a:solidFill>
                <a:latin typeface="Arial Black" panose="020B0A04020102020204" pitchFamily="34" charset="0"/>
              </a:rPr>
              <a:t>coping Model Techniques</a:t>
            </a:r>
            <a:br>
              <a:rPr lang="en-US" sz="2000" dirty="0" smtClean="0">
                <a:solidFill>
                  <a:srgbClr val="C00000"/>
                </a:solidFill>
                <a:latin typeface="Arial Black" panose="020B0A04020102020204" pitchFamily="34" charset="0"/>
              </a:rPr>
            </a:br>
            <a:r>
              <a:rPr lang="en-US" sz="1800" dirty="0" smtClean="0">
                <a:latin typeface="Arial Black" panose="020B0A04020102020204" pitchFamily="34" charset="0"/>
              </a:rPr>
              <a:t>Merchant </a:t>
            </a:r>
            <a:r>
              <a:rPr lang="en-US" sz="1800" dirty="0">
                <a:latin typeface="Arial Black" panose="020B0A04020102020204" pitchFamily="34" charset="0"/>
              </a:rPr>
              <a:t>Consulting </a:t>
            </a:r>
            <a:r>
              <a:rPr lang="en-US" sz="1800" dirty="0" smtClean="0">
                <a:latin typeface="Arial Black" panose="020B0A04020102020204" pitchFamily="34" charset="0"/>
              </a:rPr>
              <a:t>has successfully provided Company Clients both “Reservoir Simulation Results” (Eclipse300, VIP, GEM, MORE, Amoco’s GCOMP Model), along with  “CO</a:t>
            </a:r>
            <a:r>
              <a:rPr lang="en-US" sz="1800" baseline="-25000" dirty="0" smtClean="0">
                <a:latin typeface="Arial Black" panose="020B0A04020102020204" pitchFamily="34" charset="0"/>
              </a:rPr>
              <a:t>2</a:t>
            </a:r>
            <a:r>
              <a:rPr lang="en-US" sz="1800" dirty="0" smtClean="0">
                <a:latin typeface="Arial Black" panose="020B0A04020102020204" pitchFamily="34" charset="0"/>
              </a:rPr>
              <a:t>/EOR Scoping </a:t>
            </a:r>
            <a:r>
              <a:rPr lang="en-US" sz="1800" dirty="0">
                <a:latin typeface="Arial Black" panose="020B0A04020102020204" pitchFamily="34" charset="0"/>
              </a:rPr>
              <a:t>Model </a:t>
            </a:r>
            <a:r>
              <a:rPr lang="en-US" sz="1800" dirty="0" smtClean="0">
                <a:latin typeface="Arial Black" panose="020B0A04020102020204" pitchFamily="34" charset="0"/>
              </a:rPr>
              <a:t>Predictions” for Enhanced Oil Recovery Evaluations for over 24 years across the United States. Today, that technology expands into the CO</a:t>
            </a:r>
            <a:r>
              <a:rPr lang="en-US" sz="1800" baseline="-25000" dirty="0" smtClean="0">
                <a:latin typeface="Arial Black" panose="020B0A04020102020204" pitchFamily="34" charset="0"/>
              </a:rPr>
              <a:t>2</a:t>
            </a:r>
            <a:r>
              <a:rPr lang="en-US" sz="1800" dirty="0" smtClean="0">
                <a:latin typeface="Arial Black" panose="020B0A04020102020204" pitchFamily="34" charset="0"/>
              </a:rPr>
              <a:t> Plume World.</a:t>
            </a:r>
            <a:br>
              <a:rPr lang="en-US" sz="1800" dirty="0" smtClean="0">
                <a:latin typeface="Arial Black" panose="020B0A04020102020204" pitchFamily="34" charset="0"/>
              </a:rPr>
            </a:br>
            <a:r>
              <a:rPr lang="en-US" sz="1800" dirty="0">
                <a:latin typeface="Arial Black" panose="020B0A04020102020204" pitchFamily="34" charset="0"/>
              </a:rPr>
              <a:t/>
            </a:r>
            <a:br>
              <a:rPr lang="en-US" sz="1800" dirty="0">
                <a:latin typeface="Arial Black" panose="020B0A04020102020204" pitchFamily="34" charset="0"/>
              </a:rPr>
            </a:br>
            <a:r>
              <a:rPr lang="en-US" sz="1800" dirty="0">
                <a:latin typeface="Arial Black" panose="020B0A04020102020204" pitchFamily="34" charset="0"/>
              </a:rPr>
              <a:t/>
            </a:r>
            <a:br>
              <a:rPr lang="en-US" sz="1800" dirty="0">
                <a:latin typeface="Arial Black" panose="020B0A04020102020204" pitchFamily="34" charset="0"/>
              </a:rPr>
            </a:br>
            <a:r>
              <a:rPr lang="en-US" sz="1800" dirty="0" smtClean="0">
                <a:latin typeface="Arial Black" panose="020B0A04020102020204" pitchFamily="34" charset="0"/>
              </a:rPr>
              <a:t/>
            </a:r>
            <a:br>
              <a:rPr lang="en-US" sz="1800" dirty="0" smtClean="0">
                <a:latin typeface="Arial Black" panose="020B0A04020102020204" pitchFamily="34" charset="0"/>
              </a:rPr>
            </a:br>
            <a:r>
              <a:rPr lang="en-US" sz="1800" dirty="0">
                <a:latin typeface="Arial Black" panose="020B0A04020102020204" pitchFamily="34" charset="0"/>
              </a:rPr>
              <a:t/>
            </a:r>
            <a:br>
              <a:rPr lang="en-US" sz="1800" dirty="0">
                <a:latin typeface="Arial Black" panose="020B0A04020102020204" pitchFamily="34" charset="0"/>
              </a:rPr>
            </a:br>
            <a:r>
              <a:rPr lang="en-US" sz="1800" dirty="0" smtClean="0">
                <a:latin typeface="Arial Black" panose="020B0A04020102020204" pitchFamily="34" charset="0"/>
              </a:rPr>
              <a:t/>
            </a:r>
            <a:br>
              <a:rPr lang="en-US" sz="1800" dirty="0" smtClean="0">
                <a:latin typeface="Arial Black" panose="020B0A04020102020204" pitchFamily="34" charset="0"/>
              </a:rPr>
            </a:br>
            <a:r>
              <a:rPr lang="en-US" sz="1800" dirty="0">
                <a:latin typeface="Arial Black" panose="020B0A04020102020204" pitchFamily="34" charset="0"/>
              </a:rPr>
              <a:t/>
            </a:r>
            <a:br>
              <a:rPr lang="en-US" sz="1800" dirty="0">
                <a:latin typeface="Arial Black" panose="020B0A04020102020204" pitchFamily="34" charset="0"/>
              </a:rPr>
            </a:br>
            <a:r>
              <a:rPr lang="en-US" sz="1800" dirty="0" smtClean="0">
                <a:latin typeface="Arial Black" panose="020B0A04020102020204" pitchFamily="34" charset="0"/>
              </a:rPr>
              <a:t/>
            </a:r>
            <a:br>
              <a:rPr lang="en-US" sz="1800" dirty="0" smtClean="0">
                <a:latin typeface="Arial Black" panose="020B0A04020102020204" pitchFamily="34" charset="0"/>
              </a:rPr>
            </a:br>
            <a:r>
              <a:rPr lang="en-US" sz="1800" dirty="0" smtClean="0">
                <a:latin typeface="Arial Black" panose="020B0A04020102020204" pitchFamily="34" charset="0"/>
              </a:rPr>
              <a:t/>
            </a:r>
            <a:br>
              <a:rPr lang="en-US" sz="1800" dirty="0" smtClean="0">
                <a:latin typeface="Arial Black" panose="020B0A04020102020204" pitchFamily="34" charset="0"/>
              </a:rPr>
            </a:br>
            <a:r>
              <a:rPr lang="en-US" sz="1800" dirty="0" smtClean="0">
                <a:latin typeface="Arial Black" panose="020B0A04020102020204" pitchFamily="34" charset="0"/>
              </a:rPr>
              <a:t>Scoping Model Techniques are in “No way” a replacement for Reservoir Plume Modelling; but, do provide a “Visual Pathway” to understanding “CO</a:t>
            </a:r>
            <a:r>
              <a:rPr lang="en-US" sz="1800" baseline="-25000" dirty="0" smtClean="0">
                <a:latin typeface="Arial Black" panose="020B0A04020102020204" pitchFamily="34" charset="0"/>
              </a:rPr>
              <a:t>2</a:t>
            </a:r>
            <a:r>
              <a:rPr lang="en-US" sz="1800" dirty="0" smtClean="0">
                <a:latin typeface="Arial Black" panose="020B0A04020102020204" pitchFamily="34" charset="0"/>
              </a:rPr>
              <a:t> Plume Behavior” without the Time and Cost of Reservoir Simulation. </a:t>
            </a:r>
            <a:br>
              <a:rPr lang="en-US" sz="1800" dirty="0" smtClean="0">
                <a:latin typeface="Arial Black" panose="020B0A04020102020204" pitchFamily="34" charset="0"/>
              </a:rPr>
            </a:br>
            <a:r>
              <a:rPr lang="en-US" sz="1800" dirty="0">
                <a:latin typeface="Arial Black" panose="020B0A04020102020204" pitchFamily="34" charset="0"/>
              </a:rPr>
              <a:t/>
            </a:r>
            <a:br>
              <a:rPr lang="en-US" sz="1800" dirty="0">
                <a:latin typeface="Arial Black" panose="020B0A04020102020204" pitchFamily="34" charset="0"/>
              </a:rPr>
            </a:br>
            <a:r>
              <a:rPr lang="en-US" sz="1800" dirty="0" smtClean="0">
                <a:latin typeface="Arial Black" panose="020B0A04020102020204" pitchFamily="34" charset="0"/>
              </a:rPr>
              <a:t>For those interested in further understanding “CO</a:t>
            </a:r>
            <a:r>
              <a:rPr lang="en-US" sz="1800" baseline="-25000" dirty="0" smtClean="0">
                <a:latin typeface="Arial Black" panose="020B0A04020102020204" pitchFamily="34" charset="0"/>
              </a:rPr>
              <a:t>2</a:t>
            </a:r>
            <a:r>
              <a:rPr lang="en-US" sz="1800" dirty="0" smtClean="0">
                <a:latin typeface="Arial Black" panose="020B0A04020102020204" pitchFamily="34" charset="0"/>
              </a:rPr>
              <a:t> Plume Behavior” please contact me at: </a:t>
            </a:r>
            <a:br>
              <a:rPr lang="en-US" sz="1800" dirty="0" smtClean="0">
                <a:latin typeface="Arial Black" panose="020B0A04020102020204" pitchFamily="34" charset="0"/>
              </a:rPr>
            </a:br>
            <a:r>
              <a:rPr lang="en-US" sz="1800" dirty="0" smtClean="0">
                <a:latin typeface="Arial Black" panose="020B0A04020102020204" pitchFamily="34" charset="0"/>
              </a:rPr>
              <a:t>Email: </a:t>
            </a:r>
            <a:r>
              <a:rPr lang="en-US" sz="1800" dirty="0" smtClean="0">
                <a:latin typeface="Arial Black" panose="020B0A04020102020204" pitchFamily="34" charset="0"/>
                <a:hlinkClick r:id="rId2"/>
              </a:rPr>
              <a:t>merchantconsulting@comcast.net</a:t>
            </a:r>
            <a:r>
              <a:rPr lang="en-US" sz="1800" dirty="0" smtClean="0">
                <a:latin typeface="Arial Black" panose="020B0A04020102020204" pitchFamily="34" charset="0"/>
              </a:rPr>
              <a:t/>
            </a:r>
            <a:br>
              <a:rPr lang="en-US" sz="1800" dirty="0" smtClean="0">
                <a:latin typeface="Arial Black" panose="020B0A04020102020204" pitchFamily="34" charset="0"/>
              </a:rPr>
            </a:br>
            <a:r>
              <a:rPr lang="en-US" sz="1800" dirty="0" smtClean="0">
                <a:latin typeface="Arial Black" panose="020B0A04020102020204" pitchFamily="34" charset="0"/>
              </a:rPr>
              <a:t>Phone: 281-686-6320</a:t>
            </a:r>
            <a:br>
              <a:rPr lang="en-US" sz="1800" dirty="0" smtClean="0">
                <a:latin typeface="Arial Black" panose="020B0A04020102020204" pitchFamily="34" charset="0"/>
              </a:rPr>
            </a:br>
            <a:r>
              <a:rPr lang="en-US" sz="1800" dirty="0" smtClean="0">
                <a:latin typeface="Arial Black" panose="020B0A04020102020204" pitchFamily="34" charset="0"/>
              </a:rPr>
              <a:t>WEB: </a:t>
            </a:r>
            <a:r>
              <a:rPr lang="en-US" sz="1800" dirty="0" smtClean="0">
                <a:latin typeface="Arial Black" panose="020B0A04020102020204" pitchFamily="34" charset="0"/>
                <a:hlinkClick r:id="rId3"/>
              </a:rPr>
              <a:t>www.CO2StorageSolutions.com</a:t>
            </a:r>
            <a:r>
              <a:rPr lang="en-US" sz="1800" dirty="0" smtClean="0">
                <a:latin typeface="Arial Black" panose="020B0A04020102020204" pitchFamily="34" charset="0"/>
              </a:rPr>
              <a:t> </a:t>
            </a:r>
            <a:br>
              <a:rPr lang="en-US" sz="1800" dirty="0" smtClean="0">
                <a:latin typeface="Arial Black" panose="020B0A04020102020204" pitchFamily="34" charset="0"/>
              </a:rPr>
            </a:br>
            <a:r>
              <a:rPr lang="en-US" sz="1800" dirty="0" smtClean="0">
                <a:latin typeface="Arial Black" panose="020B0A04020102020204" pitchFamily="34" charset="0"/>
              </a:rPr>
              <a:t>WEB: </a:t>
            </a:r>
            <a:r>
              <a:rPr lang="en-US" sz="1800" dirty="0" smtClean="0">
                <a:latin typeface="Arial Black" panose="020B0A04020102020204" pitchFamily="34" charset="0"/>
                <a:hlinkClick r:id="rId4"/>
              </a:rPr>
              <a:t>www.CO2SeminarsOnWheels.com</a:t>
            </a:r>
            <a:r>
              <a:rPr lang="en-US" sz="1800" dirty="0" smtClean="0">
                <a:latin typeface="Arial Black" panose="020B0A04020102020204" pitchFamily="34" charset="0"/>
              </a:rPr>
              <a:t> </a:t>
            </a:r>
            <a:endParaRPr lang="en-US" sz="1800" dirty="0">
              <a:latin typeface="Arial Black" panose="020B0A04020102020204" pitchFamily="34" charset="0"/>
            </a:endParaRPr>
          </a:p>
        </p:txBody>
      </p:sp>
      <p:sp>
        <p:nvSpPr>
          <p:cNvPr id="3" name="Title 1"/>
          <p:cNvSpPr txBox="1">
            <a:spLocks/>
          </p:cNvSpPr>
          <p:nvPr/>
        </p:nvSpPr>
        <p:spPr>
          <a:xfrm>
            <a:off x="269137" y="130440"/>
            <a:ext cx="8229600" cy="684432"/>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C00000"/>
                </a:solidFill>
              </a:rPr>
              <a:t>Scoping Model versus Reservoir Modelling</a:t>
            </a:r>
            <a:endParaRPr lang="en-US" b="1" dirty="0">
              <a:solidFill>
                <a:srgbClr val="C00000"/>
              </a:solidFill>
            </a:endParaRPr>
          </a:p>
        </p:txBody>
      </p:sp>
      <p:pic>
        <p:nvPicPr>
          <p:cNvPr id="5" name="Snagit_PPTB0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1856" y="2362200"/>
            <a:ext cx="2442528" cy="1825752"/>
          </a:xfrm>
          <a:prstGeom prst="rect">
            <a:avLst/>
          </a:prstGeom>
          <a:ln w="12700">
            <a:solidFill>
              <a:schemeClr val="tx1"/>
            </a:solidFill>
          </a:ln>
        </p:spPr>
      </p:pic>
      <p:pic>
        <p:nvPicPr>
          <p:cNvPr id="6" name="Snagit_PPTF58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199" y="2362200"/>
            <a:ext cx="2457290" cy="1828800"/>
          </a:xfrm>
          <a:prstGeom prst="rect">
            <a:avLst/>
          </a:prstGeom>
          <a:ln w="12700">
            <a:solidFill>
              <a:schemeClr val="tx1"/>
            </a:solidFill>
          </a:ln>
        </p:spPr>
      </p:pic>
    </p:spTree>
    <p:extLst>
      <p:ext uri="{BB962C8B-B14F-4D97-AF65-F5344CB8AC3E}">
        <p14:creationId xmlns:p14="http://schemas.microsoft.com/office/powerpoint/2010/main" val="3089491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6477000"/>
          </a:xfrm>
        </p:spPr>
        <p:txBody>
          <a:bodyPr>
            <a:normAutofit/>
          </a:bodyPr>
          <a:lstStyle/>
          <a:p>
            <a:pPr algn="l"/>
            <a:r>
              <a:rPr lang="en-US" sz="3600" dirty="0" smtClean="0">
                <a:latin typeface="Arial Black" panose="020B0A04020102020204" pitchFamily="34" charset="0"/>
              </a:rPr>
              <a:t/>
            </a:r>
            <a:br>
              <a:rPr lang="en-US" sz="3600" dirty="0" smtClean="0">
                <a:latin typeface="Arial Black" panose="020B0A04020102020204" pitchFamily="34" charset="0"/>
              </a:rPr>
            </a:br>
            <a:r>
              <a:rPr lang="en-US" sz="3600" dirty="0" smtClean="0">
                <a:latin typeface="Arial Black" panose="020B0A04020102020204" pitchFamily="34" charset="0"/>
              </a:rPr>
              <a:t>Why is the Gulf Coast Region a “Great Place” to Understand CO</a:t>
            </a:r>
            <a:r>
              <a:rPr lang="en-US" sz="3600" baseline="-25000" dirty="0" smtClean="0">
                <a:latin typeface="Arial Black" panose="020B0A04020102020204" pitchFamily="34" charset="0"/>
              </a:rPr>
              <a:t>2</a:t>
            </a:r>
            <a:r>
              <a:rPr lang="en-US" sz="3600" dirty="0" smtClean="0">
                <a:latin typeface="Arial Black" panose="020B0A04020102020204" pitchFamily="34" charset="0"/>
              </a:rPr>
              <a:t> </a:t>
            </a:r>
            <a:r>
              <a:rPr lang="en-US" sz="3600" dirty="0">
                <a:latin typeface="Arial Black" panose="020B0A04020102020204" pitchFamily="34" charset="0"/>
              </a:rPr>
              <a:t>Plume Injection? </a:t>
            </a:r>
            <a:r>
              <a:rPr lang="en-US" sz="3600" dirty="0" smtClean="0">
                <a:latin typeface="Arial Black" panose="020B0A04020102020204" pitchFamily="34" charset="0"/>
              </a:rPr>
              <a:t/>
            </a:r>
            <a:br>
              <a:rPr lang="en-US" sz="3600" dirty="0" smtClean="0">
                <a:latin typeface="Arial Black" panose="020B0A04020102020204" pitchFamily="34" charset="0"/>
              </a:rPr>
            </a:br>
            <a:r>
              <a:rPr lang="en-US" sz="3600" dirty="0">
                <a:latin typeface="Arial Black" panose="020B0A04020102020204" pitchFamily="34" charset="0"/>
              </a:rPr>
              <a:t/>
            </a:r>
            <a:br>
              <a:rPr lang="en-US" sz="3600" dirty="0">
                <a:latin typeface="Arial Black" panose="020B0A04020102020204" pitchFamily="34" charset="0"/>
              </a:rPr>
            </a:br>
            <a:r>
              <a:rPr lang="en-US" sz="3600" dirty="0" smtClean="0">
                <a:latin typeface="Arial Black" panose="020B0A04020102020204" pitchFamily="34" charset="0"/>
              </a:rPr>
              <a:t>Are Scoping Model Techniques the Answer to better understand Plume </a:t>
            </a:r>
            <a:r>
              <a:rPr lang="en-US" sz="3600" dirty="0" smtClean="0">
                <a:latin typeface="Arial Black" panose="020B0A04020102020204" pitchFamily="34" charset="0"/>
              </a:rPr>
              <a:t>Expansion </a:t>
            </a:r>
            <a:r>
              <a:rPr lang="en-US" sz="3600" dirty="0" smtClean="0">
                <a:latin typeface="Arial Black" panose="020B0A04020102020204" pitchFamily="34" charset="0"/>
              </a:rPr>
              <a:t>over </a:t>
            </a:r>
            <a:r>
              <a:rPr lang="en-US" sz="3600" dirty="0" smtClean="0">
                <a:latin typeface="Arial Black" panose="020B0A04020102020204" pitchFamily="34" charset="0"/>
              </a:rPr>
              <a:t>time</a:t>
            </a:r>
            <a:r>
              <a:rPr lang="en-US" sz="3600" dirty="0" smtClean="0">
                <a:latin typeface="Arial Black" panose="020B0A04020102020204" pitchFamily="34" charset="0"/>
              </a:rPr>
              <a:t>?</a:t>
            </a:r>
            <a:r>
              <a:rPr lang="en-US" sz="3600" dirty="0" smtClean="0">
                <a:latin typeface="Arial Black" panose="020B0A04020102020204" pitchFamily="34" charset="0"/>
              </a:rPr>
              <a:t/>
            </a:r>
            <a:br>
              <a:rPr lang="en-US" sz="3600" dirty="0" smtClean="0">
                <a:latin typeface="Arial Black" panose="020B0A04020102020204" pitchFamily="34" charset="0"/>
              </a:rPr>
            </a:br>
            <a:r>
              <a:rPr lang="en-US" sz="3600" dirty="0">
                <a:latin typeface="Arial Black" panose="020B0A04020102020204" pitchFamily="34" charset="0"/>
              </a:rPr>
              <a:t/>
            </a:r>
            <a:br>
              <a:rPr lang="en-US" sz="3600" dirty="0">
                <a:latin typeface="Arial Black" panose="020B0A04020102020204" pitchFamily="34" charset="0"/>
              </a:rPr>
            </a:br>
            <a:endParaRPr lang="en-US" sz="3600" dirty="0">
              <a:latin typeface="Arial Black" panose="020B0A04020102020204" pitchFamily="34" charset="0"/>
            </a:endParaRPr>
          </a:p>
        </p:txBody>
      </p:sp>
    </p:spTree>
    <p:extLst>
      <p:ext uri="{BB962C8B-B14F-4D97-AF65-F5344CB8AC3E}">
        <p14:creationId xmlns:p14="http://schemas.microsoft.com/office/powerpoint/2010/main" val="4076517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844" y="762000"/>
            <a:ext cx="7733772" cy="3453338"/>
          </a:xfrm>
          <a:prstGeom prst="rect">
            <a:avLst/>
          </a:prstGeom>
          <a:ln w="12700">
            <a:solidFill>
              <a:schemeClr val="tx1"/>
            </a:solidFill>
          </a:ln>
        </p:spPr>
      </p:pic>
      <p:pic>
        <p:nvPicPr>
          <p:cNvPr id="4" name="Snagit_PPTD78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700" y="4343400"/>
            <a:ext cx="4114800" cy="2201231"/>
          </a:xfrm>
          <a:prstGeom prst="rect">
            <a:avLst/>
          </a:prstGeom>
          <a:ln w="12700">
            <a:solidFill>
              <a:schemeClr val="tx1"/>
            </a:solidFill>
          </a:ln>
        </p:spPr>
      </p:pic>
      <p:sp>
        <p:nvSpPr>
          <p:cNvPr id="6" name="Rectangle 5"/>
          <p:cNvSpPr/>
          <p:nvPr/>
        </p:nvSpPr>
        <p:spPr>
          <a:xfrm>
            <a:off x="990600" y="114300"/>
            <a:ext cx="7058025"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solidFill>
                <a:latin typeface="Arial Black" panose="020B0A04020102020204" pitchFamily="34" charset="0"/>
              </a:rPr>
              <a:t>Gulf Coast CO</a:t>
            </a:r>
            <a:r>
              <a:rPr lang="en-US" sz="2800" b="1" baseline="-25000" dirty="0" smtClean="0">
                <a:solidFill>
                  <a:prstClr val="black"/>
                </a:solidFill>
                <a:latin typeface="Arial Black" panose="020B0A04020102020204" pitchFamily="34" charset="0"/>
              </a:rPr>
              <a:t>2</a:t>
            </a:r>
            <a:r>
              <a:rPr lang="en-US" sz="2800" b="1" dirty="0" smtClean="0">
                <a:solidFill>
                  <a:prstClr val="black"/>
                </a:solidFill>
                <a:latin typeface="Arial Black" panose="020B0A04020102020204" pitchFamily="34" charset="0"/>
              </a:rPr>
              <a:t> Storage Potential</a:t>
            </a:r>
          </a:p>
        </p:txBody>
      </p:sp>
      <p:sp>
        <p:nvSpPr>
          <p:cNvPr id="3" name="TextBox 2"/>
          <p:cNvSpPr txBox="1"/>
          <p:nvPr/>
        </p:nvSpPr>
        <p:spPr>
          <a:xfrm>
            <a:off x="368808" y="5218331"/>
            <a:ext cx="1447800" cy="646331"/>
          </a:xfrm>
          <a:prstGeom prst="rect">
            <a:avLst/>
          </a:prstGeom>
          <a:noFill/>
        </p:spPr>
        <p:txBody>
          <a:bodyPr wrap="square" rtlCol="0">
            <a:spAutoFit/>
          </a:bodyPr>
          <a:lstStyle/>
          <a:p>
            <a:r>
              <a:rPr lang="en-US" b="1" dirty="0" smtClean="0">
                <a:solidFill>
                  <a:srgbClr val="C00000"/>
                </a:solidFill>
              </a:rPr>
              <a:t>Storage Capacity</a:t>
            </a:r>
            <a:endParaRPr lang="en-US" b="1" dirty="0">
              <a:solidFill>
                <a:srgbClr val="C00000"/>
              </a:solidFill>
            </a:endParaRPr>
          </a:p>
        </p:txBody>
      </p:sp>
      <p:sp>
        <p:nvSpPr>
          <p:cNvPr id="7" name="TextBox 6"/>
          <p:cNvSpPr txBox="1"/>
          <p:nvPr/>
        </p:nvSpPr>
        <p:spPr>
          <a:xfrm>
            <a:off x="6781800" y="5218331"/>
            <a:ext cx="1842135" cy="646331"/>
          </a:xfrm>
          <a:prstGeom prst="rect">
            <a:avLst/>
          </a:prstGeom>
          <a:noFill/>
        </p:spPr>
        <p:txBody>
          <a:bodyPr wrap="square" rtlCol="0">
            <a:spAutoFit/>
          </a:bodyPr>
          <a:lstStyle/>
          <a:p>
            <a:r>
              <a:rPr lang="en-US" b="1" dirty="0" smtClean="0">
                <a:solidFill>
                  <a:srgbClr val="C00000"/>
                </a:solidFill>
              </a:rPr>
              <a:t>Reservoir Understanding</a:t>
            </a:r>
            <a:endParaRPr lang="en-US" b="1" dirty="0">
              <a:solidFill>
                <a:srgbClr val="C00000"/>
              </a:solidFill>
            </a:endParaRPr>
          </a:p>
        </p:txBody>
      </p:sp>
      <p:cxnSp>
        <p:nvCxnSpPr>
          <p:cNvPr id="8" name="Straight Arrow Connector 7"/>
          <p:cNvCxnSpPr/>
          <p:nvPr/>
        </p:nvCxnSpPr>
        <p:spPr>
          <a:xfrm flipV="1">
            <a:off x="800100" y="4114800"/>
            <a:ext cx="1485900" cy="1066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7315200" y="3886200"/>
            <a:ext cx="63818" cy="12192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579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98056" y="254616"/>
            <a:ext cx="8669744" cy="923330"/>
          </a:xfrm>
          <a:prstGeom prst="rect">
            <a:avLst/>
          </a:prstGeom>
          <a:noFill/>
        </p:spPr>
        <p:txBody>
          <a:bodyPr wrap="square" rtlCol="0">
            <a:spAutoFit/>
          </a:bodyPr>
          <a:lstStyle/>
          <a:p>
            <a:r>
              <a:rPr lang="en-US" b="1" dirty="0" smtClean="0">
                <a:solidFill>
                  <a:prstClr val="black"/>
                </a:solidFill>
                <a:latin typeface="Arial Black" panose="020B0A04020102020204" pitchFamily="34" charset="0"/>
              </a:rPr>
              <a:t>In 2022, Merchant Consulting taught a “SeminarsOnWheels” Four Day Course to a </a:t>
            </a:r>
            <a:r>
              <a:rPr lang="en-US" b="1" dirty="0" smtClean="0">
                <a:solidFill>
                  <a:srgbClr val="0070C0"/>
                </a:solidFill>
                <a:latin typeface="Arial Black" panose="020B0A04020102020204" pitchFamily="34" charset="0"/>
              </a:rPr>
              <a:t>“Deep Saline Startup Company” </a:t>
            </a:r>
            <a:r>
              <a:rPr lang="en-US" b="1" dirty="0" smtClean="0">
                <a:solidFill>
                  <a:prstClr val="black"/>
                </a:solidFill>
                <a:latin typeface="Arial Black" panose="020B0A04020102020204" pitchFamily="34" charset="0"/>
              </a:rPr>
              <a:t>targeting United States Basin Screening, CO</a:t>
            </a:r>
            <a:r>
              <a:rPr lang="en-US" b="1" baseline="-25000" dirty="0" smtClean="0">
                <a:solidFill>
                  <a:prstClr val="black"/>
                </a:solidFill>
                <a:latin typeface="Arial Black" panose="020B0A04020102020204" pitchFamily="34" charset="0"/>
              </a:rPr>
              <a:t>2</a:t>
            </a:r>
            <a:r>
              <a:rPr lang="en-US" b="1" dirty="0" smtClean="0">
                <a:solidFill>
                  <a:prstClr val="black"/>
                </a:solidFill>
                <a:latin typeface="Arial Black" panose="020B0A04020102020204" pitchFamily="34" charset="0"/>
              </a:rPr>
              <a:t>/EOR,  and Deep Saline Injection</a:t>
            </a:r>
            <a:endParaRPr lang="en-US" b="1" dirty="0">
              <a:solidFill>
                <a:prstClr val="black"/>
              </a:solidFill>
              <a:latin typeface="Arial Black" panose="020B0A04020102020204" pitchFamily="34" charset="0"/>
            </a:endParaRPr>
          </a:p>
        </p:txBody>
      </p:sp>
      <p:pic>
        <p:nvPicPr>
          <p:cNvPr id="3" name="Snagit_PPT733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297576"/>
            <a:ext cx="7229476" cy="5473747"/>
          </a:xfrm>
          <a:prstGeom prst="rect">
            <a:avLst/>
          </a:prstGeom>
        </p:spPr>
      </p:pic>
      <p:pic>
        <p:nvPicPr>
          <p:cNvPr id="10" name="Snagit_PPT36D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6542" y="5105400"/>
            <a:ext cx="2770744" cy="1447800"/>
          </a:xfrm>
          <a:prstGeom prst="rect">
            <a:avLst/>
          </a:prstGeom>
          <a:ln w="25400">
            <a:solidFill>
              <a:schemeClr val="tx1"/>
            </a:solidFill>
          </a:ln>
        </p:spPr>
      </p:pic>
    </p:spTree>
    <p:extLst>
      <p:ext uri="{BB962C8B-B14F-4D97-AF65-F5344CB8AC3E}">
        <p14:creationId xmlns:p14="http://schemas.microsoft.com/office/powerpoint/2010/main" val="544540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nagit_PPT5D8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711" y="1800225"/>
            <a:ext cx="3810089" cy="2850831"/>
          </a:xfrm>
          <a:prstGeom prst="rect">
            <a:avLst/>
          </a:prstGeom>
          <a:ln w="12700">
            <a:solidFill>
              <a:schemeClr val="tx1"/>
            </a:solidFill>
          </a:ln>
        </p:spPr>
      </p:pic>
      <p:pic>
        <p:nvPicPr>
          <p:cNvPr id="7" name="Snagit_PPT94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828800"/>
            <a:ext cx="3733800" cy="2861030"/>
          </a:xfrm>
          <a:prstGeom prst="rect">
            <a:avLst/>
          </a:prstGeom>
          <a:ln w="12700">
            <a:solidFill>
              <a:schemeClr val="tx1"/>
            </a:solidFill>
          </a:ln>
        </p:spPr>
      </p:pic>
      <p:sp>
        <p:nvSpPr>
          <p:cNvPr id="8" name="TextBox 7"/>
          <p:cNvSpPr txBox="1"/>
          <p:nvPr/>
        </p:nvSpPr>
        <p:spPr>
          <a:xfrm>
            <a:off x="466725" y="5105400"/>
            <a:ext cx="7848600" cy="923330"/>
          </a:xfrm>
          <a:prstGeom prst="rect">
            <a:avLst/>
          </a:prstGeom>
          <a:noFill/>
        </p:spPr>
        <p:txBody>
          <a:bodyPr wrap="square" rtlCol="0">
            <a:spAutoFit/>
          </a:bodyPr>
          <a:lstStyle/>
          <a:p>
            <a:r>
              <a:rPr lang="en-US" b="1" dirty="0" smtClean="0">
                <a:solidFill>
                  <a:prstClr val="black"/>
                </a:solidFill>
                <a:latin typeface="Arial Black" panose="020B0A04020102020204" pitchFamily="34" charset="0"/>
              </a:rPr>
              <a:t>The Citronelle </a:t>
            </a:r>
            <a:r>
              <a:rPr lang="en-US" b="1" dirty="0" smtClean="0">
                <a:solidFill>
                  <a:srgbClr val="0070C0"/>
                </a:solidFill>
                <a:latin typeface="Arial Black" panose="020B0A04020102020204" pitchFamily="34" charset="0"/>
              </a:rPr>
              <a:t>“Deep Saline Project” </a:t>
            </a:r>
            <a:r>
              <a:rPr lang="en-US" b="1" dirty="0" smtClean="0">
                <a:solidFill>
                  <a:prstClr val="black"/>
                </a:solidFill>
                <a:latin typeface="Arial Black" panose="020B0A04020102020204" pitchFamily="34" charset="0"/>
              </a:rPr>
              <a:t>represents the “Best Reservoir Example” of an </a:t>
            </a:r>
            <a:r>
              <a:rPr lang="en-US" b="1" dirty="0" smtClean="0">
                <a:solidFill>
                  <a:srgbClr val="0070C0"/>
                </a:solidFill>
                <a:latin typeface="Arial Black" panose="020B0A04020102020204" pitchFamily="34" charset="0"/>
              </a:rPr>
              <a:t>“Actual Deep Saline Pilot” </a:t>
            </a:r>
            <a:r>
              <a:rPr lang="en-US" b="1" dirty="0" smtClean="0">
                <a:solidFill>
                  <a:prstClr val="black"/>
                </a:solidFill>
                <a:latin typeface="Arial Black" panose="020B0A04020102020204" pitchFamily="34" charset="0"/>
              </a:rPr>
              <a:t>run over a two year period injecting 114,000 Metric Tonnes of CO</a:t>
            </a:r>
            <a:r>
              <a:rPr lang="en-US" b="1" baseline="-25000" dirty="0" smtClean="0">
                <a:solidFill>
                  <a:prstClr val="black"/>
                </a:solidFill>
                <a:latin typeface="Arial Black" panose="020B0A04020102020204" pitchFamily="34" charset="0"/>
              </a:rPr>
              <a:t>2</a:t>
            </a:r>
            <a:r>
              <a:rPr lang="en-US" b="1" dirty="0" smtClean="0">
                <a:solidFill>
                  <a:prstClr val="black"/>
                </a:solidFill>
                <a:latin typeface="Arial Black" panose="020B0A04020102020204" pitchFamily="34" charset="0"/>
              </a:rPr>
              <a:t>.</a:t>
            </a:r>
            <a:endParaRPr lang="en-US" b="1" dirty="0">
              <a:solidFill>
                <a:prstClr val="black"/>
              </a:solidFill>
              <a:latin typeface="Arial Black" panose="020B0A04020102020204" pitchFamily="34" charset="0"/>
            </a:endParaRPr>
          </a:p>
        </p:txBody>
      </p:sp>
      <p:pic>
        <p:nvPicPr>
          <p:cNvPr id="10" name="Snagit_PPT36D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228600"/>
            <a:ext cx="2624915" cy="1371600"/>
          </a:xfrm>
          <a:prstGeom prst="rect">
            <a:avLst/>
          </a:prstGeom>
          <a:ln w="25400">
            <a:solidFill>
              <a:schemeClr val="tx1"/>
            </a:solidFill>
          </a:ln>
        </p:spPr>
      </p:pic>
      <p:sp>
        <p:nvSpPr>
          <p:cNvPr id="11" name="TextBox 10"/>
          <p:cNvSpPr txBox="1"/>
          <p:nvPr/>
        </p:nvSpPr>
        <p:spPr>
          <a:xfrm>
            <a:off x="247650" y="314235"/>
            <a:ext cx="5619750" cy="1200329"/>
          </a:xfrm>
          <a:prstGeom prst="rect">
            <a:avLst/>
          </a:prstGeom>
          <a:noFill/>
        </p:spPr>
        <p:txBody>
          <a:bodyPr wrap="square" rtlCol="0">
            <a:spAutoFit/>
          </a:bodyPr>
          <a:lstStyle/>
          <a:p>
            <a:r>
              <a:rPr lang="en-US" b="1" dirty="0" smtClean="0">
                <a:solidFill>
                  <a:prstClr val="black"/>
                </a:solidFill>
                <a:latin typeface="Arial Black" panose="020B0A04020102020204" pitchFamily="34" charset="0"/>
              </a:rPr>
              <a:t>In preparing for the “Mobil Alabama AOI” Class a </a:t>
            </a:r>
            <a:r>
              <a:rPr lang="en-US" b="1" dirty="0" smtClean="0">
                <a:solidFill>
                  <a:srgbClr val="C00000"/>
                </a:solidFill>
                <a:latin typeface="Arial Black" panose="020B0A04020102020204" pitchFamily="34" charset="0"/>
              </a:rPr>
              <a:t>“Plume Scoping Model”</a:t>
            </a:r>
            <a:r>
              <a:rPr lang="en-US" b="1" dirty="0" smtClean="0">
                <a:solidFill>
                  <a:prstClr val="black"/>
                </a:solidFill>
                <a:latin typeface="Arial Black" panose="020B0A04020102020204" pitchFamily="34" charset="0"/>
              </a:rPr>
              <a:t> was developed from the “Actual Pilot </a:t>
            </a:r>
            <a:r>
              <a:rPr lang="en-US" b="1" dirty="0">
                <a:solidFill>
                  <a:prstClr val="black"/>
                </a:solidFill>
                <a:latin typeface="Arial Black" panose="020B0A04020102020204" pitchFamily="34" charset="0"/>
              </a:rPr>
              <a:t>Historical </a:t>
            </a:r>
            <a:r>
              <a:rPr lang="en-US" b="1" dirty="0" smtClean="0">
                <a:solidFill>
                  <a:prstClr val="black"/>
                </a:solidFill>
                <a:latin typeface="Arial Black" panose="020B0A04020102020204" pitchFamily="34" charset="0"/>
              </a:rPr>
              <a:t>CO</a:t>
            </a:r>
            <a:r>
              <a:rPr lang="en-US" b="1" baseline="-25000" dirty="0" smtClean="0">
                <a:solidFill>
                  <a:prstClr val="black"/>
                </a:solidFill>
                <a:latin typeface="Arial Black" panose="020B0A04020102020204" pitchFamily="34" charset="0"/>
              </a:rPr>
              <a:t>2</a:t>
            </a:r>
            <a:r>
              <a:rPr lang="en-US" b="1" dirty="0" smtClean="0">
                <a:solidFill>
                  <a:prstClr val="black"/>
                </a:solidFill>
                <a:latin typeface="Arial Black" panose="020B0A04020102020204" pitchFamily="34" charset="0"/>
              </a:rPr>
              <a:t> Injection Plume Performance Data”</a:t>
            </a:r>
            <a:endParaRPr lang="en-US" b="1"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1680545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nagit_PPT6C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215" y="1161241"/>
            <a:ext cx="3418028" cy="2336867"/>
          </a:xfrm>
          <a:prstGeom prst="rect">
            <a:avLst/>
          </a:prstGeom>
          <a:ln w="25400">
            <a:solidFill>
              <a:schemeClr val="tx1"/>
            </a:solidFill>
          </a:ln>
        </p:spPr>
      </p:pic>
      <p:pic>
        <p:nvPicPr>
          <p:cNvPr id="3" name="Snagit_PPT8B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4490" y="1187046"/>
            <a:ext cx="3338706" cy="2311062"/>
          </a:xfrm>
          <a:prstGeom prst="rect">
            <a:avLst/>
          </a:prstGeom>
          <a:ln w="25400">
            <a:solidFill>
              <a:schemeClr val="tx1"/>
            </a:solidFill>
          </a:ln>
        </p:spPr>
      </p:pic>
      <p:pic>
        <p:nvPicPr>
          <p:cNvPr id="15" name="Snagit_PPTE17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503" y="3657601"/>
            <a:ext cx="3399740" cy="2362200"/>
          </a:xfrm>
          <a:prstGeom prst="rect">
            <a:avLst/>
          </a:prstGeom>
          <a:ln w="25400">
            <a:solidFill>
              <a:schemeClr val="tx1"/>
            </a:solidFill>
          </a:ln>
        </p:spPr>
      </p:pic>
      <p:pic>
        <p:nvPicPr>
          <p:cNvPr id="14" name="Snagit_PPT41E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4490" y="3657601"/>
            <a:ext cx="3397334" cy="2362200"/>
          </a:xfrm>
          <a:prstGeom prst="rect">
            <a:avLst/>
          </a:prstGeom>
          <a:ln w="25400">
            <a:solidFill>
              <a:schemeClr val="tx1"/>
            </a:solidFill>
          </a:ln>
        </p:spPr>
      </p:pic>
      <p:sp>
        <p:nvSpPr>
          <p:cNvPr id="11" name="Title 1"/>
          <p:cNvSpPr txBox="1">
            <a:spLocks/>
          </p:cNvSpPr>
          <p:nvPr/>
        </p:nvSpPr>
        <p:spPr>
          <a:xfrm>
            <a:off x="304800" y="76200"/>
            <a:ext cx="8229600" cy="67761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SECARB Clean Coal and Deep Saline Project</a:t>
            </a:r>
            <a:endParaRPr lang="en-US" b="1" dirty="0"/>
          </a:p>
        </p:txBody>
      </p:sp>
      <p:sp>
        <p:nvSpPr>
          <p:cNvPr id="12" name="TextBox 11"/>
          <p:cNvSpPr txBox="1"/>
          <p:nvPr/>
        </p:nvSpPr>
        <p:spPr>
          <a:xfrm>
            <a:off x="228600" y="753810"/>
            <a:ext cx="8763000" cy="369332"/>
          </a:xfrm>
          <a:prstGeom prst="rect">
            <a:avLst/>
          </a:prstGeom>
          <a:noFill/>
        </p:spPr>
        <p:txBody>
          <a:bodyPr wrap="square" rtlCol="0">
            <a:spAutoFit/>
          </a:bodyPr>
          <a:lstStyle/>
          <a:p>
            <a:r>
              <a:rPr lang="en-US" b="1" dirty="0" smtClean="0">
                <a:latin typeface="Arial Black" panose="020B0A04020102020204" pitchFamily="34" charset="0"/>
              </a:rPr>
              <a:t>Citronelle Deep Saline CO</a:t>
            </a:r>
            <a:r>
              <a:rPr lang="en-US" b="1" baseline="-25000" dirty="0" smtClean="0">
                <a:latin typeface="Arial Black" panose="020B0A04020102020204" pitchFamily="34" charset="0"/>
              </a:rPr>
              <a:t>2</a:t>
            </a:r>
            <a:r>
              <a:rPr lang="en-US" b="1" dirty="0" smtClean="0">
                <a:latin typeface="Arial Black" panose="020B0A04020102020204" pitchFamily="34" charset="0"/>
              </a:rPr>
              <a:t> Capture Sequestration Project</a:t>
            </a:r>
            <a:endParaRPr lang="en-US" b="1" dirty="0">
              <a:latin typeface="Arial Black" panose="020B0A04020102020204" pitchFamily="34" charset="0"/>
            </a:endParaRPr>
          </a:p>
        </p:txBody>
      </p:sp>
      <p:sp>
        <p:nvSpPr>
          <p:cNvPr id="9" name="TextBox 8"/>
          <p:cNvSpPr txBox="1"/>
          <p:nvPr/>
        </p:nvSpPr>
        <p:spPr>
          <a:xfrm>
            <a:off x="228600" y="6040186"/>
            <a:ext cx="8763000" cy="646331"/>
          </a:xfrm>
          <a:prstGeom prst="rect">
            <a:avLst/>
          </a:prstGeom>
          <a:noFill/>
        </p:spPr>
        <p:txBody>
          <a:bodyPr wrap="square" rtlCol="0">
            <a:spAutoFit/>
          </a:bodyPr>
          <a:lstStyle/>
          <a:p>
            <a:r>
              <a:rPr lang="en-US" b="1" dirty="0" smtClean="0">
                <a:latin typeface="Arial Black" panose="020B0A04020102020204" pitchFamily="34" charset="0"/>
              </a:rPr>
              <a:t>The Citronelle CO</a:t>
            </a:r>
            <a:r>
              <a:rPr lang="en-US" b="1" baseline="-25000" dirty="0" smtClean="0">
                <a:latin typeface="Arial Black" panose="020B0A04020102020204" pitchFamily="34" charset="0"/>
              </a:rPr>
              <a:t>2</a:t>
            </a:r>
            <a:r>
              <a:rPr lang="en-US" b="1" dirty="0" smtClean="0">
                <a:latin typeface="Arial Black" panose="020B0A04020102020204" pitchFamily="34" charset="0"/>
              </a:rPr>
              <a:t> Sequestration Project started injecting CO</a:t>
            </a:r>
            <a:r>
              <a:rPr lang="en-US" b="1" baseline="-25000" dirty="0" smtClean="0">
                <a:latin typeface="Arial Black" panose="020B0A04020102020204" pitchFamily="34" charset="0"/>
              </a:rPr>
              <a:t>2</a:t>
            </a:r>
            <a:r>
              <a:rPr lang="en-US" b="1" dirty="0" smtClean="0">
                <a:latin typeface="Arial Black" panose="020B0A04020102020204" pitchFamily="34" charset="0"/>
              </a:rPr>
              <a:t> into Deep Saline Reservoirs in </a:t>
            </a:r>
            <a:r>
              <a:rPr lang="en-US" b="1" dirty="0" smtClean="0">
                <a:latin typeface="Arial Black" panose="020B0A04020102020204" pitchFamily="34" charset="0"/>
              </a:rPr>
              <a:t>2012 </a:t>
            </a:r>
            <a:r>
              <a:rPr lang="en-US" b="1" dirty="0" smtClean="0">
                <a:latin typeface="Arial Black" panose="020B0A04020102020204" pitchFamily="34" charset="0"/>
              </a:rPr>
              <a:t>and ended the project in </a:t>
            </a:r>
            <a:r>
              <a:rPr lang="en-US" b="1" dirty="0" smtClean="0">
                <a:latin typeface="Arial Black" panose="020B0A04020102020204" pitchFamily="34" charset="0"/>
              </a:rPr>
              <a:t>2014.</a:t>
            </a:r>
            <a:endParaRPr lang="en-US" b="1" dirty="0">
              <a:latin typeface="Arial Black" panose="020B0A04020102020204" pitchFamily="34" charset="0"/>
            </a:endParaRPr>
          </a:p>
        </p:txBody>
      </p:sp>
    </p:spTree>
    <p:extLst>
      <p:ext uri="{BB962C8B-B14F-4D97-AF65-F5344CB8AC3E}">
        <p14:creationId xmlns:p14="http://schemas.microsoft.com/office/powerpoint/2010/main" val="1838434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D60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817" y="3779574"/>
            <a:ext cx="3012765" cy="2255630"/>
          </a:xfrm>
          <a:prstGeom prst="rect">
            <a:avLst/>
          </a:prstGeom>
          <a:ln w="25400">
            <a:solidFill>
              <a:schemeClr val="tx1"/>
            </a:solidFill>
          </a:ln>
        </p:spPr>
      </p:pic>
      <p:pic>
        <p:nvPicPr>
          <p:cNvPr id="3" name="Snagit_PPT84C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5829" y="3731949"/>
            <a:ext cx="3290766" cy="2255630"/>
          </a:xfrm>
          <a:prstGeom prst="rect">
            <a:avLst/>
          </a:prstGeom>
          <a:ln w="25400">
            <a:solidFill>
              <a:schemeClr val="tx1"/>
            </a:solidFill>
          </a:ln>
        </p:spPr>
      </p:pic>
      <p:cxnSp>
        <p:nvCxnSpPr>
          <p:cNvPr id="7" name="Straight Arrow Connector 6"/>
          <p:cNvCxnSpPr/>
          <p:nvPr/>
        </p:nvCxnSpPr>
        <p:spPr>
          <a:xfrm>
            <a:off x="3859688" y="4800600"/>
            <a:ext cx="914715" cy="0"/>
          </a:xfrm>
          <a:prstGeom prst="straightConnector1">
            <a:avLst/>
          </a:prstGeom>
          <a:ln w="730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859688" y="5638800"/>
            <a:ext cx="914715" cy="0"/>
          </a:xfrm>
          <a:prstGeom prst="straightConnector1">
            <a:avLst/>
          </a:prstGeom>
          <a:ln w="730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304800" y="76200"/>
            <a:ext cx="8229600" cy="67761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Citronelle Field - Alabama</a:t>
            </a:r>
            <a:endParaRPr lang="en-US" b="1" dirty="0"/>
          </a:p>
        </p:txBody>
      </p:sp>
      <p:sp>
        <p:nvSpPr>
          <p:cNvPr id="12" name="TextBox 11"/>
          <p:cNvSpPr txBox="1"/>
          <p:nvPr/>
        </p:nvSpPr>
        <p:spPr>
          <a:xfrm>
            <a:off x="1045462" y="753810"/>
            <a:ext cx="7010400" cy="369332"/>
          </a:xfrm>
          <a:prstGeom prst="rect">
            <a:avLst/>
          </a:prstGeom>
          <a:noFill/>
        </p:spPr>
        <p:txBody>
          <a:bodyPr wrap="square" rtlCol="0">
            <a:spAutoFit/>
          </a:bodyPr>
          <a:lstStyle/>
          <a:p>
            <a:r>
              <a:rPr lang="en-US" b="1" dirty="0" smtClean="0">
                <a:latin typeface="Arial Black" panose="020B0A04020102020204" pitchFamily="34" charset="0"/>
              </a:rPr>
              <a:t>Good Reservoir Model Development Characteristics</a:t>
            </a:r>
            <a:endParaRPr lang="en-US" b="1" dirty="0">
              <a:latin typeface="Arial Black" panose="020B0A04020102020204" pitchFamily="34" charset="0"/>
            </a:endParaRPr>
          </a:p>
        </p:txBody>
      </p:sp>
      <p:pic>
        <p:nvPicPr>
          <p:cNvPr id="6" name="Snagit_PPTA2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1189817"/>
            <a:ext cx="3446919" cy="2086783"/>
          </a:xfrm>
          <a:prstGeom prst="rect">
            <a:avLst/>
          </a:prstGeom>
          <a:ln w="25400">
            <a:solidFill>
              <a:schemeClr val="tx1"/>
            </a:solidFill>
          </a:ln>
        </p:spPr>
      </p:pic>
      <p:cxnSp>
        <p:nvCxnSpPr>
          <p:cNvPr id="14" name="Straight Arrow Connector 13"/>
          <p:cNvCxnSpPr/>
          <p:nvPr/>
        </p:nvCxnSpPr>
        <p:spPr>
          <a:xfrm>
            <a:off x="5334000" y="3295650"/>
            <a:ext cx="533400" cy="449324"/>
          </a:xfrm>
          <a:prstGeom prst="straightConnector1">
            <a:avLst/>
          </a:prstGeom>
          <a:ln w="730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438400" y="3337980"/>
            <a:ext cx="432934" cy="449324"/>
          </a:xfrm>
          <a:prstGeom prst="straightConnector1">
            <a:avLst/>
          </a:prstGeom>
          <a:ln w="730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32458" y="3102637"/>
            <a:ext cx="1066800" cy="646331"/>
          </a:xfrm>
          <a:prstGeom prst="rect">
            <a:avLst/>
          </a:prstGeom>
          <a:noFill/>
        </p:spPr>
        <p:txBody>
          <a:bodyPr wrap="square" rtlCol="0">
            <a:spAutoFit/>
          </a:bodyPr>
          <a:lstStyle/>
          <a:p>
            <a:r>
              <a:rPr lang="en-US" b="1" dirty="0" smtClean="0">
                <a:solidFill>
                  <a:srgbClr val="FF0000"/>
                </a:solidFill>
                <a:latin typeface="Arial Black" panose="020B0A04020102020204" pitchFamily="34" charset="0"/>
              </a:rPr>
              <a:t>CMG</a:t>
            </a:r>
            <a:r>
              <a:rPr lang="en-US" b="1" dirty="0" smtClean="0">
                <a:latin typeface="Arial Black" panose="020B0A04020102020204" pitchFamily="34" charset="0"/>
              </a:rPr>
              <a:t> </a:t>
            </a:r>
          </a:p>
          <a:p>
            <a:r>
              <a:rPr lang="en-US" b="1" dirty="0" smtClean="0">
                <a:latin typeface="Arial Black" panose="020B0A04020102020204" pitchFamily="34" charset="0"/>
              </a:rPr>
              <a:t>Model</a:t>
            </a:r>
            <a:endParaRPr lang="en-US" b="1" dirty="0">
              <a:latin typeface="Arial Black" panose="020B0A04020102020204" pitchFamily="34" charset="0"/>
            </a:endParaRPr>
          </a:p>
        </p:txBody>
      </p:sp>
      <p:sp>
        <p:nvSpPr>
          <p:cNvPr id="20" name="TextBox 19"/>
          <p:cNvSpPr txBox="1"/>
          <p:nvPr/>
        </p:nvSpPr>
        <p:spPr>
          <a:xfrm>
            <a:off x="6827137" y="3085618"/>
            <a:ext cx="1219200" cy="646331"/>
          </a:xfrm>
          <a:prstGeom prst="rect">
            <a:avLst/>
          </a:prstGeom>
          <a:noFill/>
        </p:spPr>
        <p:txBody>
          <a:bodyPr wrap="square" rtlCol="0">
            <a:spAutoFit/>
          </a:bodyPr>
          <a:lstStyle/>
          <a:p>
            <a:r>
              <a:rPr lang="en-US" b="1" dirty="0" smtClean="0">
                <a:latin typeface="Arial Black" panose="020B0A04020102020204" pitchFamily="34" charset="0"/>
              </a:rPr>
              <a:t>Scoping </a:t>
            </a:r>
          </a:p>
          <a:p>
            <a:r>
              <a:rPr lang="en-US" b="1" dirty="0" smtClean="0">
                <a:latin typeface="Arial Black" panose="020B0A04020102020204" pitchFamily="34" charset="0"/>
              </a:rPr>
              <a:t>Model</a:t>
            </a:r>
            <a:endParaRPr lang="en-US" b="1" dirty="0">
              <a:latin typeface="Arial Black" panose="020B0A04020102020204" pitchFamily="34" charset="0"/>
            </a:endParaRPr>
          </a:p>
        </p:txBody>
      </p:sp>
      <p:sp>
        <p:nvSpPr>
          <p:cNvPr id="21" name="TextBox 20"/>
          <p:cNvSpPr txBox="1"/>
          <p:nvPr/>
        </p:nvSpPr>
        <p:spPr>
          <a:xfrm>
            <a:off x="152400" y="6046098"/>
            <a:ext cx="8763000" cy="646331"/>
          </a:xfrm>
          <a:prstGeom prst="rect">
            <a:avLst/>
          </a:prstGeom>
          <a:noFill/>
        </p:spPr>
        <p:txBody>
          <a:bodyPr wrap="square" rtlCol="0">
            <a:spAutoFit/>
          </a:bodyPr>
          <a:lstStyle/>
          <a:p>
            <a:r>
              <a:rPr lang="en-US" b="1" dirty="0" smtClean="0">
                <a:latin typeface="Arial Black" panose="020B0A04020102020204" pitchFamily="34" charset="0"/>
              </a:rPr>
              <a:t>Good Reservoir Data provided “Good History Match” Comparisons for Both </a:t>
            </a:r>
            <a:r>
              <a:rPr lang="en-US" b="1" dirty="0" smtClean="0">
                <a:solidFill>
                  <a:srgbClr val="FF0000"/>
                </a:solidFill>
                <a:latin typeface="Arial Black" panose="020B0A04020102020204" pitchFamily="34" charset="0"/>
              </a:rPr>
              <a:t>CMG</a:t>
            </a:r>
            <a:r>
              <a:rPr lang="en-US" b="1" dirty="0" smtClean="0">
                <a:latin typeface="Arial Black" panose="020B0A04020102020204" pitchFamily="34" charset="0"/>
              </a:rPr>
              <a:t> Reservoir Modelling and Scoping Model Development</a:t>
            </a:r>
            <a:endParaRPr lang="en-US" b="1" dirty="0">
              <a:latin typeface="Arial Black" panose="020B0A04020102020204" pitchFamily="34" charset="0"/>
            </a:endParaRPr>
          </a:p>
        </p:txBody>
      </p:sp>
    </p:spTree>
    <p:extLst>
      <p:ext uri="{BB962C8B-B14F-4D97-AF65-F5344CB8AC3E}">
        <p14:creationId xmlns:p14="http://schemas.microsoft.com/office/powerpoint/2010/main" val="729044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82000" cy="3276600"/>
          </a:xfrm>
        </p:spPr>
        <p:txBody>
          <a:bodyPr>
            <a:normAutofit/>
          </a:bodyPr>
          <a:lstStyle/>
          <a:p>
            <a:pPr algn="l"/>
            <a:r>
              <a:rPr lang="en-US" sz="2000" dirty="0" smtClean="0">
                <a:latin typeface="Arial Black" panose="020B0A04020102020204" pitchFamily="34" charset="0"/>
              </a:rPr>
              <a:t>What Level of Predictions can Scoping Models Today Provide?</a:t>
            </a:r>
            <a:br>
              <a:rPr lang="en-US" sz="2000" dirty="0" smtClean="0">
                <a:latin typeface="Arial Black" panose="020B0A04020102020204" pitchFamily="34" charset="0"/>
              </a:rPr>
            </a:br>
            <a:r>
              <a:rPr lang="en-US" sz="2000" dirty="0" smtClean="0">
                <a:latin typeface="Arial Black" panose="020B0A04020102020204" pitchFamily="34" charset="0"/>
              </a:rPr>
              <a:t> </a:t>
            </a:r>
            <a:br>
              <a:rPr lang="en-US" sz="2000" dirty="0" smtClean="0">
                <a:latin typeface="Arial Black" panose="020B0A04020102020204" pitchFamily="34" charset="0"/>
              </a:rPr>
            </a:br>
            <a:r>
              <a:rPr lang="en-US" sz="2000" dirty="0" smtClean="0">
                <a:latin typeface="Arial Black" panose="020B0A04020102020204" pitchFamily="34" charset="0"/>
              </a:rPr>
              <a:t>(Simple to Complex)</a:t>
            </a:r>
            <a:br>
              <a:rPr lang="en-US" sz="2000" dirty="0" smtClean="0">
                <a:latin typeface="Arial Black" panose="020B0A04020102020204" pitchFamily="34" charset="0"/>
              </a:rPr>
            </a:br>
            <a:endParaRPr lang="en-US" sz="2000" dirty="0">
              <a:latin typeface="Arial Black" panose="020B0A04020102020204" pitchFamily="34" charset="0"/>
            </a:endParaRPr>
          </a:p>
        </p:txBody>
      </p:sp>
      <p:sp>
        <p:nvSpPr>
          <p:cNvPr id="3" name="Title 1"/>
          <p:cNvSpPr txBox="1">
            <a:spLocks/>
          </p:cNvSpPr>
          <p:nvPr/>
        </p:nvSpPr>
        <p:spPr>
          <a:xfrm>
            <a:off x="269137" y="153768"/>
            <a:ext cx="8229600" cy="68443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C00000"/>
                </a:solidFill>
              </a:rPr>
              <a:t>Scoping Model Development</a:t>
            </a:r>
            <a:endParaRPr lang="en-US" b="1" dirty="0">
              <a:solidFill>
                <a:srgbClr val="C00000"/>
              </a:solidFill>
            </a:endParaRPr>
          </a:p>
        </p:txBody>
      </p:sp>
    </p:spTree>
    <p:extLst>
      <p:ext uri="{BB962C8B-B14F-4D97-AF65-F5344CB8AC3E}">
        <p14:creationId xmlns:p14="http://schemas.microsoft.com/office/powerpoint/2010/main" val="1099027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868680"/>
            <a:ext cx="8991599" cy="5562600"/>
          </a:xfrm>
        </p:spPr>
        <p:txBody>
          <a:bodyPr>
            <a:normAutofit fontScale="90000"/>
          </a:bodyPr>
          <a:lstStyle/>
          <a:p>
            <a:pPr algn="l"/>
            <a:r>
              <a:rPr lang="en-US" sz="2000" dirty="0" smtClean="0">
                <a:solidFill>
                  <a:srgbClr val="C00000"/>
                </a:solidFill>
                <a:latin typeface="Arial Black" panose="020B0A04020102020204" pitchFamily="34" charset="0"/>
              </a:rPr>
              <a:t>Output Examples</a:t>
            </a:r>
            <a:r>
              <a:rPr lang="en-US" sz="2000" dirty="0" smtClean="0">
                <a:latin typeface="Arial Black" panose="020B0A04020102020204" pitchFamily="34" charset="0"/>
              </a:rPr>
              <a:t/>
            </a:r>
            <a:br>
              <a:rPr lang="en-US" sz="2000" dirty="0" smtClean="0">
                <a:latin typeface="Arial Black" panose="020B0A04020102020204" pitchFamily="34" charset="0"/>
              </a:rPr>
            </a:br>
            <a:r>
              <a:rPr lang="en-US" sz="2000" dirty="0" smtClean="0">
                <a:latin typeface="Arial Black" panose="020B0A04020102020204" pitchFamily="34" charset="0"/>
              </a:rPr>
              <a:t>Output Examples of the Three Output Levels are shown on the next set of slides. </a:t>
            </a:r>
            <a:br>
              <a:rPr lang="en-US" sz="2000" dirty="0" smtClean="0">
                <a:latin typeface="Arial Black" panose="020B0A04020102020204" pitchFamily="34" charset="0"/>
              </a:rPr>
            </a:br>
            <a:r>
              <a:rPr lang="en-US" sz="2000" dirty="0">
                <a:latin typeface="Arial Black" panose="020B0A04020102020204" pitchFamily="34" charset="0"/>
              </a:rPr>
              <a:t/>
            </a:r>
            <a:br>
              <a:rPr lang="en-US" sz="2000" dirty="0">
                <a:latin typeface="Arial Black" panose="020B0A04020102020204" pitchFamily="34" charset="0"/>
              </a:rPr>
            </a:br>
            <a:r>
              <a:rPr lang="en-US" sz="2000" dirty="0" smtClean="0">
                <a:latin typeface="Arial Black" panose="020B0A04020102020204" pitchFamily="34" charset="0"/>
              </a:rPr>
              <a:t>The Examples reflect “Scoping Model Output” with “Minimum Input”. As of January, 2023, the Current Version reflects the following areas listed below. Future Versions will Target “Injection Well  Calculations” and more important “Addition of Walls”, which will modify “Dynamic Pressure Calculations” for “CO</a:t>
            </a:r>
            <a:r>
              <a:rPr lang="en-US" sz="2000" baseline="-25000" dirty="0" smtClean="0">
                <a:latin typeface="Arial Black" panose="020B0A04020102020204" pitchFamily="34" charset="0"/>
              </a:rPr>
              <a:t>2</a:t>
            </a:r>
            <a:r>
              <a:rPr lang="en-US" sz="2000" dirty="0" smtClean="0">
                <a:latin typeface="Arial Black" panose="020B0A04020102020204" pitchFamily="34" charset="0"/>
              </a:rPr>
              <a:t> Storage Capacity Determination”. Today’s Targets are listed below: </a:t>
            </a:r>
            <a:br>
              <a:rPr lang="en-US" sz="2000" dirty="0" smtClean="0">
                <a:latin typeface="Arial Black" panose="020B0A04020102020204" pitchFamily="34" charset="0"/>
              </a:rPr>
            </a:br>
            <a:r>
              <a:rPr lang="en-US" sz="2000" dirty="0">
                <a:latin typeface="Arial Black" panose="020B0A04020102020204" pitchFamily="34" charset="0"/>
              </a:rPr>
              <a:t/>
            </a:r>
            <a:br>
              <a:rPr lang="en-US" sz="2000" dirty="0">
                <a:latin typeface="Arial Black" panose="020B0A04020102020204" pitchFamily="34" charset="0"/>
              </a:rPr>
            </a:br>
            <a:r>
              <a:rPr lang="en-US" sz="2000" dirty="0" smtClean="0">
                <a:latin typeface="Arial Black" panose="020B0A04020102020204" pitchFamily="34" charset="0"/>
              </a:rPr>
              <a:t>1. Injection Rate through Time  (25 Layers with Variable Time Input)</a:t>
            </a:r>
            <a:br>
              <a:rPr lang="en-US" sz="2000" dirty="0" smtClean="0">
                <a:latin typeface="Arial Black" panose="020B0A04020102020204" pitchFamily="34" charset="0"/>
              </a:rPr>
            </a:br>
            <a:r>
              <a:rPr lang="en-US" sz="2000" dirty="0" smtClean="0">
                <a:latin typeface="Arial Black" panose="020B0A04020102020204" pitchFamily="34" charset="0"/>
              </a:rPr>
              <a:t>2. Plume Areal Maximum Extent Calculations</a:t>
            </a:r>
            <a:br>
              <a:rPr lang="en-US" sz="2000" dirty="0" smtClean="0">
                <a:latin typeface="Arial Black" panose="020B0A04020102020204" pitchFamily="34" charset="0"/>
              </a:rPr>
            </a:br>
            <a:r>
              <a:rPr lang="en-US" sz="2000" dirty="0" smtClean="0">
                <a:latin typeface="Arial Black" panose="020B0A04020102020204" pitchFamily="34" charset="0"/>
              </a:rPr>
              <a:t>3. Plume Layer Horizontal Extent Calculations</a:t>
            </a:r>
            <a:br>
              <a:rPr lang="en-US" sz="2000" dirty="0" smtClean="0">
                <a:latin typeface="Arial Black" panose="020B0A04020102020204" pitchFamily="34" charset="0"/>
              </a:rPr>
            </a:br>
            <a:r>
              <a:rPr lang="en-US" sz="2000" dirty="0" smtClean="0">
                <a:latin typeface="Arial Black" panose="020B0A04020102020204" pitchFamily="34" charset="0"/>
              </a:rPr>
              <a:t>4. Two Observation Well Calculations (870 ft and 3000 ft) from Inj.</a:t>
            </a:r>
            <a:br>
              <a:rPr lang="en-US" sz="2000" dirty="0" smtClean="0">
                <a:latin typeface="Arial Black" panose="020B0A04020102020204" pitchFamily="34" charset="0"/>
              </a:rPr>
            </a:br>
            <a:r>
              <a:rPr lang="en-US" sz="2000" dirty="0" smtClean="0">
                <a:latin typeface="Arial Black" panose="020B0A04020102020204" pitchFamily="34" charset="0"/>
              </a:rPr>
              <a:t>4. CO</a:t>
            </a:r>
            <a:r>
              <a:rPr lang="en-US" sz="2000" baseline="-25000" dirty="0" smtClean="0">
                <a:latin typeface="Arial Black" panose="020B0A04020102020204" pitchFamily="34" charset="0"/>
              </a:rPr>
              <a:t>2</a:t>
            </a:r>
            <a:r>
              <a:rPr lang="en-US" sz="2000" dirty="0" smtClean="0">
                <a:latin typeface="Arial Black" panose="020B0A04020102020204" pitchFamily="34" charset="0"/>
              </a:rPr>
              <a:t> Saturation Changes through Time</a:t>
            </a:r>
            <a:br>
              <a:rPr lang="en-US" sz="2000" dirty="0" smtClean="0">
                <a:latin typeface="Arial Black" panose="020B0A04020102020204" pitchFamily="34" charset="0"/>
              </a:rPr>
            </a:br>
            <a:r>
              <a:rPr lang="en-US" sz="2000" dirty="0" smtClean="0">
                <a:latin typeface="Arial Black" panose="020B0A04020102020204" pitchFamily="34" charset="0"/>
              </a:rPr>
              <a:t>5. CO</a:t>
            </a:r>
            <a:r>
              <a:rPr lang="en-US" sz="2000" baseline="-25000" dirty="0" smtClean="0">
                <a:latin typeface="Arial Black" panose="020B0A04020102020204" pitchFamily="34" charset="0"/>
              </a:rPr>
              <a:t>2</a:t>
            </a:r>
            <a:r>
              <a:rPr lang="en-US" sz="2000" dirty="0" smtClean="0">
                <a:latin typeface="Arial Black" panose="020B0A04020102020204" pitchFamily="34" charset="0"/>
              </a:rPr>
              <a:t> Dynamic Pressure Calculation (Inj, Contr/Expnd, Stabilization) </a:t>
            </a:r>
            <a:br>
              <a:rPr lang="en-US" sz="2000" dirty="0" smtClean="0">
                <a:latin typeface="Arial Black" panose="020B0A04020102020204" pitchFamily="34" charset="0"/>
              </a:rPr>
            </a:br>
            <a:r>
              <a:rPr lang="en-US" sz="2000" dirty="0" smtClean="0">
                <a:latin typeface="Arial Black" panose="020B0A04020102020204" pitchFamily="34" charset="0"/>
              </a:rPr>
              <a:t>6. CO</a:t>
            </a:r>
            <a:r>
              <a:rPr lang="en-US" sz="2000" baseline="-25000" dirty="0" smtClean="0">
                <a:latin typeface="Arial Black" panose="020B0A04020102020204" pitchFamily="34" charset="0"/>
              </a:rPr>
              <a:t>2</a:t>
            </a:r>
            <a:r>
              <a:rPr lang="en-US" sz="2000" dirty="0" smtClean="0">
                <a:latin typeface="Arial Black" panose="020B0A04020102020204" pitchFamily="34" charset="0"/>
              </a:rPr>
              <a:t> Output Tables for “Back-to-the-Reservoir” Plume Understanding</a:t>
            </a:r>
            <a:br>
              <a:rPr lang="en-US" sz="2000" dirty="0" smtClean="0">
                <a:latin typeface="Arial Black" panose="020B0A04020102020204" pitchFamily="34" charset="0"/>
              </a:rPr>
            </a:br>
            <a:r>
              <a:rPr lang="en-US" sz="2000" dirty="0" smtClean="0">
                <a:latin typeface="Arial Black" panose="020B0A04020102020204" pitchFamily="34" charset="0"/>
              </a:rPr>
              <a:t>    and 3-d Visualization tied to Deep Saline Reservoir Geology </a:t>
            </a:r>
            <a:br>
              <a:rPr lang="en-US" sz="2000" dirty="0" smtClean="0">
                <a:latin typeface="Arial Black" panose="020B0A04020102020204" pitchFamily="34" charset="0"/>
              </a:rPr>
            </a:br>
            <a:r>
              <a:rPr lang="en-US" sz="2000" dirty="0" smtClean="0">
                <a:latin typeface="Arial Black" panose="020B0A04020102020204" pitchFamily="34" charset="0"/>
              </a:rPr>
              <a:t>7. Metric Output Plots and Tables</a:t>
            </a:r>
            <a:endParaRPr lang="en-US" sz="2000" dirty="0">
              <a:latin typeface="Arial Black" panose="020B0A04020102020204" pitchFamily="34" charset="0"/>
            </a:endParaRPr>
          </a:p>
        </p:txBody>
      </p:sp>
      <p:sp>
        <p:nvSpPr>
          <p:cNvPr id="3" name="Title 1"/>
          <p:cNvSpPr txBox="1">
            <a:spLocks/>
          </p:cNvSpPr>
          <p:nvPr/>
        </p:nvSpPr>
        <p:spPr>
          <a:xfrm>
            <a:off x="269137" y="153768"/>
            <a:ext cx="8229600" cy="684432"/>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C00000"/>
                </a:solidFill>
              </a:rPr>
              <a:t>Scoping Model Output Examples</a:t>
            </a:r>
            <a:endParaRPr lang="en-US" b="1" dirty="0">
              <a:solidFill>
                <a:srgbClr val="C00000"/>
              </a:solidFill>
            </a:endParaRPr>
          </a:p>
        </p:txBody>
      </p:sp>
    </p:spTree>
    <p:extLst>
      <p:ext uri="{BB962C8B-B14F-4D97-AF65-F5344CB8AC3E}">
        <p14:creationId xmlns:p14="http://schemas.microsoft.com/office/powerpoint/2010/main" val="3493552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1528</TotalTime>
  <Words>339</Words>
  <Application>Microsoft Office PowerPoint</Application>
  <PresentationFormat>On-screen Show (4:3)</PresentationFormat>
  <Paragraphs>57</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 Why is the Gulf Coast Region a “Great Place” to Understand CO2 Plume Injection?   Are Scoping Model Techniques the Answer to better understand Plume Expansion over time?  </vt:lpstr>
      <vt:lpstr>PowerPoint Presentation</vt:lpstr>
      <vt:lpstr>PowerPoint Presentation</vt:lpstr>
      <vt:lpstr>PowerPoint Presentation</vt:lpstr>
      <vt:lpstr>PowerPoint Presentation</vt:lpstr>
      <vt:lpstr>PowerPoint Presentation</vt:lpstr>
      <vt:lpstr>What Level of Predictions can Scoping Models Today Provide?   (Simple to Complex) </vt:lpstr>
      <vt:lpstr>Output Examples Output Examples of the Three Output Levels are shown on the next set of slides.   The Examples reflect “Scoping Model Output” with “Minimum Input”. As of January, 2023, the Current Version reflects the following areas listed below. Future Versions will Target “Injection Well  Calculations” and more important “Addition of Walls”, which will modify “Dynamic Pressure Calculations” for “CO2 Storage Capacity Determination”. Today’s Targets are listed below:   1. Injection Rate through Time  (25 Layers with Variable Time Input) 2. Plume Areal Maximum Extent Calculations 3. Plume Layer Horizontal Extent Calculations 4. Two Observation Well Calculations (870 ft and 3000 ft) from Inj. 4. CO2 Saturation Changes through Time 5. CO2 Dynamic Pressure Calculation (Inj, Contr/Expnd, Stabilization)  6. CO2 Output Tables for “Back-to-the-Reservoir” Plume Understanding     and 3-d Visualization tied to Deep Saline Reservoir Geology  7. Metric Output Plots and Tables</vt:lpstr>
      <vt:lpstr>PowerPoint Presentation</vt:lpstr>
      <vt:lpstr>PowerPoint Presentation</vt:lpstr>
      <vt:lpstr>PowerPoint Presentation</vt:lpstr>
      <vt:lpstr>User Demo Files Three Levels of Input levels are shown on the next set of slides including:  (Three-Demo-Examples) for Each Level.   You can Open each Case and change certain Variables to See for Yourself how changes effect:  1. Injection Rate through Time 2. Plume Areal Maximum Extent 3. Plume Layer Horizontal Extent 4. Two Observation Well Calculations (870 ft and 3000 ft) 5. Dynamic Pressure Response with Time 6. CO2 Pressure (Inj, Contr/Expnd, Stabilization) 7. CO2 Saturation Changes through Time  </vt:lpstr>
      <vt:lpstr>PowerPoint Presentation</vt:lpstr>
      <vt:lpstr>PowerPoint Presentation</vt:lpstr>
      <vt:lpstr>PowerPoint Presentation</vt:lpstr>
      <vt:lpstr>Scoping Model Techniques Merchant Consulting has successfully provided Company Clients both “Reservoir Simulation Results” (Eclipse300, VIP, GEM, MORE, Amoco’s GCOMP Model), along with  “CO2/EOR Scoping Model Predictions” for Enhanced Oil Recovery Evaluations for over 24 years across the United States. Today, that technology expands into the CO2 Plume World.         Scoping Model Techniques are in “No way” a replacement for Reservoir Plume Modelling; but, do provide a “Visual Pathway” to understanding “CO2 Plume Behavior” without the Time and Cost of Reservoir Simulation.   For those interested in further understanding “CO2 Plume Behavior” please contact me at:  Email: merchantconsulting@comcast.net Phone: 281-686-6320 WEB: www.CO2StorageSolutions.com  WEB: www.CO2SeminarsOnWheels.com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Combined Last</dc:title>
  <dc:creator>David Merchant</dc:creator>
  <cp:lastModifiedBy>David Merchant</cp:lastModifiedBy>
  <cp:revision>31</cp:revision>
  <dcterms:created xsi:type="dcterms:W3CDTF">2022-12-14T02:52:12Z</dcterms:created>
  <dcterms:modified xsi:type="dcterms:W3CDTF">2023-03-19T02:35:01Z</dcterms:modified>
</cp:coreProperties>
</file>